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9" r:id="rId2"/>
    <p:sldId id="258" r:id="rId3"/>
    <p:sldId id="260" r:id="rId4"/>
    <p:sldId id="261" r:id="rId5"/>
    <p:sldId id="262" r:id="rId6"/>
    <p:sldId id="263" r:id="rId7"/>
    <p:sldId id="268" r:id="rId8"/>
    <p:sldId id="269" r:id="rId9"/>
    <p:sldId id="264" r:id="rId10"/>
    <p:sldId id="266"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66" autoAdjust="0"/>
    <p:restoredTop sz="94660"/>
  </p:normalViewPr>
  <p:slideViewPr>
    <p:cSldViewPr snapToGrid="0">
      <p:cViewPr varScale="1">
        <p:scale>
          <a:sx n="86" d="100"/>
          <a:sy n="86" d="100"/>
        </p:scale>
        <p:origin x="39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71FE5-D473-46CD-9484-6E3503AFC96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FBE8241-36DB-4DBB-B890-40CFEDD2A004}">
      <dgm:prSet custT="1"/>
      <dgm:spPr/>
      <dgm:t>
        <a:bodyPr/>
        <a:lstStyle/>
        <a:p>
          <a:r>
            <a:rPr lang="en-US" sz="2000" dirty="0"/>
            <a:t>Robots are generally defined as an electro-mechanical machine, which we can guide through electric signals and computer programming. Nowadays, they have taken the world by storm, with multiple robots being built for innumerable tasks. </a:t>
          </a:r>
        </a:p>
      </dgm:t>
    </dgm:pt>
    <dgm:pt modelId="{231383DF-5D69-4568-B7F5-9B2D93650BBB}" type="parTrans" cxnId="{CA1AD192-3A59-4EF3-AE0F-4B3701099F68}">
      <dgm:prSet/>
      <dgm:spPr/>
      <dgm:t>
        <a:bodyPr/>
        <a:lstStyle/>
        <a:p>
          <a:endParaRPr lang="en-US" sz="2000"/>
        </a:p>
      </dgm:t>
    </dgm:pt>
    <dgm:pt modelId="{3C2A8DE3-1CE2-414F-96E5-0E9777AC4060}" type="sibTrans" cxnId="{CA1AD192-3A59-4EF3-AE0F-4B3701099F68}">
      <dgm:prSet custT="1"/>
      <dgm:spPr/>
      <dgm:t>
        <a:bodyPr/>
        <a:lstStyle/>
        <a:p>
          <a:endParaRPr lang="en-US" sz="2000"/>
        </a:p>
      </dgm:t>
    </dgm:pt>
    <dgm:pt modelId="{67E781EB-5AE7-4887-B717-B3EF7084ABE2}">
      <dgm:prSet custT="1"/>
      <dgm:spPr/>
      <dgm:t>
        <a:bodyPr/>
        <a:lstStyle/>
        <a:p>
          <a:r>
            <a:rPr lang="en-US" sz="2000" dirty="0"/>
            <a:t>Our objective is to build a 2-wheel robot (with a caster wheel in the front) which can take data from our Bluetooth device and take decision based on the command received.  </a:t>
          </a:r>
        </a:p>
      </dgm:t>
    </dgm:pt>
    <dgm:pt modelId="{C25913A5-A00E-498E-ADB3-CAB2A56B5BE3}" type="parTrans" cxnId="{B8D5F96B-3C01-48D9-BFFD-ECBF310D2837}">
      <dgm:prSet/>
      <dgm:spPr/>
      <dgm:t>
        <a:bodyPr/>
        <a:lstStyle/>
        <a:p>
          <a:endParaRPr lang="en-US" sz="2000"/>
        </a:p>
      </dgm:t>
    </dgm:pt>
    <dgm:pt modelId="{1AAFF44A-71AB-45E8-BEFB-72FFE7762809}" type="sibTrans" cxnId="{B8D5F96B-3C01-48D9-BFFD-ECBF310D2837}">
      <dgm:prSet custT="1"/>
      <dgm:spPr/>
      <dgm:t>
        <a:bodyPr/>
        <a:lstStyle/>
        <a:p>
          <a:endParaRPr lang="en-US" sz="2000"/>
        </a:p>
      </dgm:t>
    </dgm:pt>
    <dgm:pt modelId="{1DE85AAD-E0C7-40EA-9312-AD29F485CD40}">
      <dgm:prSet custT="1"/>
      <dgm:spPr/>
      <dgm:t>
        <a:bodyPr/>
        <a:lstStyle/>
        <a:p>
          <a:r>
            <a:rPr lang="en-US" sz="2000" dirty="0"/>
            <a:t>For example:- If the user gives ‘F’ command through his device, the robot should move forward. Similarly, on receiving ‘B’ it should move back from its current position.</a:t>
          </a:r>
        </a:p>
      </dgm:t>
    </dgm:pt>
    <dgm:pt modelId="{EA4E3790-8B19-44AE-8475-7EDE9A590036}" type="parTrans" cxnId="{DB00A747-F16B-4751-8A8B-BEFBDF3AF0DA}">
      <dgm:prSet/>
      <dgm:spPr/>
      <dgm:t>
        <a:bodyPr/>
        <a:lstStyle/>
        <a:p>
          <a:endParaRPr lang="en-IN" sz="2000"/>
        </a:p>
      </dgm:t>
    </dgm:pt>
    <dgm:pt modelId="{A2BBD898-1BA1-4084-B431-89F1D78DC057}" type="sibTrans" cxnId="{DB00A747-F16B-4751-8A8B-BEFBDF3AF0DA}">
      <dgm:prSet custT="1"/>
      <dgm:spPr/>
      <dgm:t>
        <a:bodyPr/>
        <a:lstStyle/>
        <a:p>
          <a:endParaRPr lang="en-IN" sz="2000"/>
        </a:p>
      </dgm:t>
    </dgm:pt>
    <dgm:pt modelId="{54D6195C-8876-45B2-AB22-8219D16B6746}">
      <dgm:prSet custT="1"/>
      <dgm:spPr/>
      <dgm:t>
        <a:bodyPr/>
        <a:lstStyle/>
        <a:p>
          <a:r>
            <a:rPr lang="en-US" sz="2000" dirty="0"/>
            <a:t>Another secondary objective of the project is accumulation of data with the help of an ultrasonic sensor. The sensor will tell the distance of obstacles in front of the bot, which will allow the user in the process of decision making.</a:t>
          </a:r>
        </a:p>
      </dgm:t>
    </dgm:pt>
    <dgm:pt modelId="{5B808A3F-41CF-409E-9D5D-0C86BECE3ECF}" type="parTrans" cxnId="{01FBAC83-9C48-432C-A40D-157314C840A6}">
      <dgm:prSet/>
      <dgm:spPr/>
      <dgm:t>
        <a:bodyPr/>
        <a:lstStyle/>
        <a:p>
          <a:endParaRPr lang="en-IN" sz="2000"/>
        </a:p>
      </dgm:t>
    </dgm:pt>
    <dgm:pt modelId="{A3F180C3-D898-48C0-8928-A6099F20123A}" type="sibTrans" cxnId="{01FBAC83-9C48-432C-A40D-157314C840A6}">
      <dgm:prSet/>
      <dgm:spPr/>
      <dgm:t>
        <a:bodyPr/>
        <a:lstStyle/>
        <a:p>
          <a:endParaRPr lang="en-IN" sz="2000"/>
        </a:p>
      </dgm:t>
    </dgm:pt>
    <dgm:pt modelId="{79D99EC3-ABB9-4AB1-8FB1-2C7EDF6C03D0}" type="pres">
      <dgm:prSet presAssocID="{98571FE5-D473-46CD-9484-6E3503AFC96A}" presName="linear" presStyleCnt="0">
        <dgm:presLayoutVars>
          <dgm:animLvl val="lvl"/>
          <dgm:resizeHandles val="exact"/>
        </dgm:presLayoutVars>
      </dgm:prSet>
      <dgm:spPr/>
    </dgm:pt>
    <dgm:pt modelId="{2EF05401-E700-4671-A903-8CBA60C81BFB}" type="pres">
      <dgm:prSet presAssocID="{DFBE8241-36DB-4DBB-B890-40CFEDD2A004}" presName="parentText" presStyleLbl="node1" presStyleIdx="0" presStyleCnt="4">
        <dgm:presLayoutVars>
          <dgm:chMax val="0"/>
          <dgm:bulletEnabled val="1"/>
        </dgm:presLayoutVars>
      </dgm:prSet>
      <dgm:spPr/>
    </dgm:pt>
    <dgm:pt modelId="{7D6FBC4C-4F8B-4F80-81DC-15B8786F7266}" type="pres">
      <dgm:prSet presAssocID="{3C2A8DE3-1CE2-414F-96E5-0E9777AC4060}" presName="spacer" presStyleCnt="0"/>
      <dgm:spPr/>
    </dgm:pt>
    <dgm:pt modelId="{0E14F4D2-4A02-4833-8F61-5621B107D50A}" type="pres">
      <dgm:prSet presAssocID="{67E781EB-5AE7-4887-B717-B3EF7084ABE2}" presName="parentText" presStyleLbl="node1" presStyleIdx="1" presStyleCnt="4">
        <dgm:presLayoutVars>
          <dgm:chMax val="0"/>
          <dgm:bulletEnabled val="1"/>
        </dgm:presLayoutVars>
      </dgm:prSet>
      <dgm:spPr/>
    </dgm:pt>
    <dgm:pt modelId="{0D190EC4-907F-40D4-9677-B75BA945807D}" type="pres">
      <dgm:prSet presAssocID="{1AAFF44A-71AB-45E8-BEFB-72FFE7762809}" presName="spacer" presStyleCnt="0"/>
      <dgm:spPr/>
    </dgm:pt>
    <dgm:pt modelId="{F98D4FCD-4BC0-4819-B8B1-4CBC6ACB0D89}" type="pres">
      <dgm:prSet presAssocID="{1DE85AAD-E0C7-40EA-9312-AD29F485CD40}" presName="parentText" presStyleLbl="node1" presStyleIdx="2" presStyleCnt="4">
        <dgm:presLayoutVars>
          <dgm:chMax val="0"/>
          <dgm:bulletEnabled val="1"/>
        </dgm:presLayoutVars>
      </dgm:prSet>
      <dgm:spPr/>
    </dgm:pt>
    <dgm:pt modelId="{31DC03B5-B46B-44BA-8CB5-DFD1459B83EE}" type="pres">
      <dgm:prSet presAssocID="{A2BBD898-1BA1-4084-B431-89F1D78DC057}" presName="spacer" presStyleCnt="0"/>
      <dgm:spPr/>
    </dgm:pt>
    <dgm:pt modelId="{18314E0A-C26B-4717-BCA6-469B782EE05A}" type="pres">
      <dgm:prSet presAssocID="{54D6195C-8876-45B2-AB22-8219D16B6746}" presName="parentText" presStyleLbl="node1" presStyleIdx="3" presStyleCnt="4">
        <dgm:presLayoutVars>
          <dgm:chMax val="0"/>
          <dgm:bulletEnabled val="1"/>
        </dgm:presLayoutVars>
      </dgm:prSet>
      <dgm:spPr/>
    </dgm:pt>
  </dgm:ptLst>
  <dgm:cxnLst>
    <dgm:cxn modelId="{DB00A747-F16B-4751-8A8B-BEFBDF3AF0DA}" srcId="{98571FE5-D473-46CD-9484-6E3503AFC96A}" destId="{1DE85AAD-E0C7-40EA-9312-AD29F485CD40}" srcOrd="2" destOrd="0" parTransId="{EA4E3790-8B19-44AE-8475-7EDE9A590036}" sibTransId="{A2BBD898-1BA1-4084-B431-89F1D78DC057}"/>
    <dgm:cxn modelId="{B8D5F96B-3C01-48D9-BFFD-ECBF310D2837}" srcId="{98571FE5-D473-46CD-9484-6E3503AFC96A}" destId="{67E781EB-5AE7-4887-B717-B3EF7084ABE2}" srcOrd="1" destOrd="0" parTransId="{C25913A5-A00E-498E-ADB3-CAB2A56B5BE3}" sibTransId="{1AAFF44A-71AB-45E8-BEFB-72FFE7762809}"/>
    <dgm:cxn modelId="{9714516C-2B8D-4D3D-8148-9C71E2D8848D}" type="presOf" srcId="{67E781EB-5AE7-4887-B717-B3EF7084ABE2}" destId="{0E14F4D2-4A02-4833-8F61-5621B107D50A}" srcOrd="0" destOrd="0" presId="urn:microsoft.com/office/officeart/2005/8/layout/vList2"/>
    <dgm:cxn modelId="{0F5E6E73-9154-4D8F-B812-E59A1C4313F5}" type="presOf" srcId="{1DE85AAD-E0C7-40EA-9312-AD29F485CD40}" destId="{F98D4FCD-4BC0-4819-B8B1-4CBC6ACB0D89}" srcOrd="0" destOrd="0" presId="urn:microsoft.com/office/officeart/2005/8/layout/vList2"/>
    <dgm:cxn modelId="{01FBAC83-9C48-432C-A40D-157314C840A6}" srcId="{98571FE5-D473-46CD-9484-6E3503AFC96A}" destId="{54D6195C-8876-45B2-AB22-8219D16B6746}" srcOrd="3" destOrd="0" parTransId="{5B808A3F-41CF-409E-9D5D-0C86BECE3ECF}" sibTransId="{A3F180C3-D898-48C0-8928-A6099F20123A}"/>
    <dgm:cxn modelId="{CA1AD192-3A59-4EF3-AE0F-4B3701099F68}" srcId="{98571FE5-D473-46CD-9484-6E3503AFC96A}" destId="{DFBE8241-36DB-4DBB-B890-40CFEDD2A004}" srcOrd="0" destOrd="0" parTransId="{231383DF-5D69-4568-B7F5-9B2D93650BBB}" sibTransId="{3C2A8DE3-1CE2-414F-96E5-0E9777AC4060}"/>
    <dgm:cxn modelId="{4DFDADA8-3176-48C1-AE0A-0A22F6FBE4F0}" type="presOf" srcId="{54D6195C-8876-45B2-AB22-8219D16B6746}" destId="{18314E0A-C26B-4717-BCA6-469B782EE05A}" srcOrd="0" destOrd="0" presId="urn:microsoft.com/office/officeart/2005/8/layout/vList2"/>
    <dgm:cxn modelId="{76AD5ED6-3AF3-417B-8BD9-052E03B09F80}" type="presOf" srcId="{98571FE5-D473-46CD-9484-6E3503AFC96A}" destId="{79D99EC3-ABB9-4AB1-8FB1-2C7EDF6C03D0}" srcOrd="0" destOrd="0" presId="urn:microsoft.com/office/officeart/2005/8/layout/vList2"/>
    <dgm:cxn modelId="{D3A7C9D8-72CC-4A38-B54C-BC3F9C2F243C}" type="presOf" srcId="{DFBE8241-36DB-4DBB-B890-40CFEDD2A004}" destId="{2EF05401-E700-4671-A903-8CBA60C81BFB}" srcOrd="0" destOrd="0" presId="urn:microsoft.com/office/officeart/2005/8/layout/vList2"/>
    <dgm:cxn modelId="{4EAEC407-2B21-4461-9A40-BDE087DCA30B}" type="presParOf" srcId="{79D99EC3-ABB9-4AB1-8FB1-2C7EDF6C03D0}" destId="{2EF05401-E700-4671-A903-8CBA60C81BFB}" srcOrd="0" destOrd="0" presId="urn:microsoft.com/office/officeart/2005/8/layout/vList2"/>
    <dgm:cxn modelId="{F7D6AEE5-FF26-4AF8-8079-7DDD519B8A98}" type="presParOf" srcId="{79D99EC3-ABB9-4AB1-8FB1-2C7EDF6C03D0}" destId="{7D6FBC4C-4F8B-4F80-81DC-15B8786F7266}" srcOrd="1" destOrd="0" presId="urn:microsoft.com/office/officeart/2005/8/layout/vList2"/>
    <dgm:cxn modelId="{63F47437-6DAC-44A9-A993-E23762771429}" type="presParOf" srcId="{79D99EC3-ABB9-4AB1-8FB1-2C7EDF6C03D0}" destId="{0E14F4D2-4A02-4833-8F61-5621B107D50A}" srcOrd="2" destOrd="0" presId="urn:microsoft.com/office/officeart/2005/8/layout/vList2"/>
    <dgm:cxn modelId="{D0807F70-E2E2-4919-9432-DEDFA8FF0DD4}" type="presParOf" srcId="{79D99EC3-ABB9-4AB1-8FB1-2C7EDF6C03D0}" destId="{0D190EC4-907F-40D4-9677-B75BA945807D}" srcOrd="3" destOrd="0" presId="urn:microsoft.com/office/officeart/2005/8/layout/vList2"/>
    <dgm:cxn modelId="{F1F80196-BAD2-40F4-8DE2-6F704A6F10E8}" type="presParOf" srcId="{79D99EC3-ABB9-4AB1-8FB1-2C7EDF6C03D0}" destId="{F98D4FCD-4BC0-4819-B8B1-4CBC6ACB0D89}" srcOrd="4" destOrd="0" presId="urn:microsoft.com/office/officeart/2005/8/layout/vList2"/>
    <dgm:cxn modelId="{AEDD5CEA-37B1-422A-93F3-157709E96E37}" type="presParOf" srcId="{79D99EC3-ABB9-4AB1-8FB1-2C7EDF6C03D0}" destId="{31DC03B5-B46B-44BA-8CB5-DFD1459B83EE}" srcOrd="5" destOrd="0" presId="urn:microsoft.com/office/officeart/2005/8/layout/vList2"/>
    <dgm:cxn modelId="{D069EB1E-0DA4-43B4-A7BB-1F285CF46AB1}" type="presParOf" srcId="{79D99EC3-ABB9-4AB1-8FB1-2C7EDF6C03D0}" destId="{18314E0A-C26B-4717-BCA6-469B782EE05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BD2F3C-376E-4525-806E-A1FC6F1BC8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E878BE-D258-430F-8114-5FB980D3EEA2}">
      <dgm:prSet/>
      <dgm:spPr/>
      <dgm:t>
        <a:bodyPr/>
        <a:lstStyle/>
        <a:p>
          <a:pPr>
            <a:lnSpc>
              <a:spcPct val="100000"/>
            </a:lnSpc>
          </a:pPr>
          <a:r>
            <a:rPr lang="en-US"/>
            <a:t>Add Ultrasonic Sensor</a:t>
          </a:r>
        </a:p>
      </dgm:t>
    </dgm:pt>
    <dgm:pt modelId="{55FC9497-3440-430F-B81D-72BE817E7FB1}" type="parTrans" cxnId="{90C439C7-C716-4DE9-9C71-0E1BCA08585B}">
      <dgm:prSet/>
      <dgm:spPr/>
      <dgm:t>
        <a:bodyPr/>
        <a:lstStyle/>
        <a:p>
          <a:endParaRPr lang="en-US" sz="2400"/>
        </a:p>
      </dgm:t>
    </dgm:pt>
    <dgm:pt modelId="{3C3B9CC9-438A-418A-94C7-6AEB71E437E6}" type="sibTrans" cxnId="{90C439C7-C716-4DE9-9C71-0E1BCA08585B}">
      <dgm:prSet/>
      <dgm:spPr/>
      <dgm:t>
        <a:bodyPr/>
        <a:lstStyle/>
        <a:p>
          <a:endParaRPr lang="en-US"/>
        </a:p>
      </dgm:t>
    </dgm:pt>
    <dgm:pt modelId="{EACBDF38-53A9-4B43-A00A-158038B3D9E2}">
      <dgm:prSet/>
      <dgm:spPr/>
      <dgm:t>
        <a:bodyPr/>
        <a:lstStyle/>
        <a:p>
          <a:pPr>
            <a:lnSpc>
              <a:spcPct val="100000"/>
            </a:lnSpc>
          </a:pPr>
          <a:r>
            <a:rPr lang="en-US"/>
            <a:t>Integrating the Code with the Robot.</a:t>
          </a:r>
        </a:p>
      </dgm:t>
    </dgm:pt>
    <dgm:pt modelId="{1C740042-1C1B-4BDC-9312-794956CEC331}" type="parTrans" cxnId="{58F0C98B-1DDF-49E3-BEDF-806EF2F872DD}">
      <dgm:prSet/>
      <dgm:spPr/>
      <dgm:t>
        <a:bodyPr/>
        <a:lstStyle/>
        <a:p>
          <a:endParaRPr lang="en-US" sz="2400"/>
        </a:p>
      </dgm:t>
    </dgm:pt>
    <dgm:pt modelId="{80BF7C6E-667C-4375-B4FD-03F9EDCEA5CC}" type="sibTrans" cxnId="{58F0C98B-1DDF-49E3-BEDF-806EF2F872DD}">
      <dgm:prSet/>
      <dgm:spPr/>
      <dgm:t>
        <a:bodyPr/>
        <a:lstStyle/>
        <a:p>
          <a:endParaRPr lang="en-US"/>
        </a:p>
      </dgm:t>
    </dgm:pt>
    <dgm:pt modelId="{09147DB9-02EA-41C6-976D-749C8B93861B}">
      <dgm:prSet/>
      <dgm:spPr/>
      <dgm:t>
        <a:bodyPr/>
        <a:lstStyle/>
        <a:p>
          <a:pPr>
            <a:lnSpc>
              <a:spcPct val="100000"/>
            </a:lnSpc>
          </a:pPr>
          <a:r>
            <a:rPr lang="en-US"/>
            <a:t>Testing of Hardware and Software.</a:t>
          </a:r>
        </a:p>
      </dgm:t>
    </dgm:pt>
    <dgm:pt modelId="{B3540C06-87ED-47FF-B5D3-1E056504DA58}" type="parTrans" cxnId="{1227691C-C255-4F7A-9005-D1FFFBC2AF0F}">
      <dgm:prSet/>
      <dgm:spPr/>
      <dgm:t>
        <a:bodyPr/>
        <a:lstStyle/>
        <a:p>
          <a:endParaRPr lang="en-US" sz="2400"/>
        </a:p>
      </dgm:t>
    </dgm:pt>
    <dgm:pt modelId="{FFE14714-0805-440A-A576-64274775C109}" type="sibTrans" cxnId="{1227691C-C255-4F7A-9005-D1FFFBC2AF0F}">
      <dgm:prSet/>
      <dgm:spPr/>
      <dgm:t>
        <a:bodyPr/>
        <a:lstStyle/>
        <a:p>
          <a:endParaRPr lang="en-US"/>
        </a:p>
      </dgm:t>
    </dgm:pt>
    <dgm:pt modelId="{83A5FE5B-FBC0-4DF1-BCA1-C85EF42AF5F4}">
      <dgm:prSet/>
      <dgm:spPr/>
      <dgm:t>
        <a:bodyPr/>
        <a:lstStyle/>
        <a:p>
          <a:pPr>
            <a:lnSpc>
              <a:spcPct val="100000"/>
            </a:lnSpc>
          </a:pPr>
          <a:r>
            <a:rPr lang="en-US"/>
            <a:t>Simulation of Final Project.</a:t>
          </a:r>
        </a:p>
      </dgm:t>
    </dgm:pt>
    <dgm:pt modelId="{94955792-AE03-4D20-A7F4-9119C2F58284}" type="parTrans" cxnId="{24BF40C9-A36C-4291-8F6F-05625B1A0CFF}">
      <dgm:prSet/>
      <dgm:spPr/>
      <dgm:t>
        <a:bodyPr/>
        <a:lstStyle/>
        <a:p>
          <a:endParaRPr lang="en-US" sz="2400"/>
        </a:p>
      </dgm:t>
    </dgm:pt>
    <dgm:pt modelId="{AF60B9E8-1B34-42B2-A1A5-5FB61D52E2B6}" type="sibTrans" cxnId="{24BF40C9-A36C-4291-8F6F-05625B1A0CFF}">
      <dgm:prSet/>
      <dgm:spPr/>
      <dgm:t>
        <a:bodyPr/>
        <a:lstStyle/>
        <a:p>
          <a:endParaRPr lang="en-US"/>
        </a:p>
      </dgm:t>
    </dgm:pt>
    <dgm:pt modelId="{4F7A4251-73EB-46F8-B4B4-6ABB238E96C3}" type="pres">
      <dgm:prSet presAssocID="{F3BD2F3C-376E-4525-806E-A1FC6F1BC8C5}" presName="root" presStyleCnt="0">
        <dgm:presLayoutVars>
          <dgm:dir/>
          <dgm:resizeHandles val="exact"/>
        </dgm:presLayoutVars>
      </dgm:prSet>
      <dgm:spPr/>
    </dgm:pt>
    <dgm:pt modelId="{5EEF0BD1-5C0D-49F7-9B5B-85F54E82075D}" type="pres">
      <dgm:prSet presAssocID="{68E878BE-D258-430F-8114-5FB980D3EEA2}" presName="compNode" presStyleCnt="0"/>
      <dgm:spPr/>
    </dgm:pt>
    <dgm:pt modelId="{9CA392CF-F17D-4C62-9499-C25A4014726F}" type="pres">
      <dgm:prSet presAssocID="{68E878BE-D258-430F-8114-5FB980D3EEA2}" presName="bgRect" presStyleLbl="bgShp" presStyleIdx="0" presStyleCnt="4"/>
      <dgm:spPr/>
    </dgm:pt>
    <dgm:pt modelId="{06A16C20-2BDB-4333-A568-F059F76C9096}" type="pres">
      <dgm:prSet presAssocID="{68E878BE-D258-430F-8114-5FB980D3EEA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297640F3-79FD-4BE7-8BD6-7B000413017C}" type="pres">
      <dgm:prSet presAssocID="{68E878BE-D258-430F-8114-5FB980D3EEA2}" presName="spaceRect" presStyleCnt="0"/>
      <dgm:spPr/>
    </dgm:pt>
    <dgm:pt modelId="{9B31C890-8E7C-4FB9-9E11-3CBFC5A7BF5E}" type="pres">
      <dgm:prSet presAssocID="{68E878BE-D258-430F-8114-5FB980D3EEA2}" presName="parTx" presStyleLbl="revTx" presStyleIdx="0" presStyleCnt="4">
        <dgm:presLayoutVars>
          <dgm:chMax val="0"/>
          <dgm:chPref val="0"/>
        </dgm:presLayoutVars>
      </dgm:prSet>
      <dgm:spPr/>
    </dgm:pt>
    <dgm:pt modelId="{8A4BCDE6-29BE-46FC-A33B-B96097D7A25B}" type="pres">
      <dgm:prSet presAssocID="{3C3B9CC9-438A-418A-94C7-6AEB71E437E6}" presName="sibTrans" presStyleCnt="0"/>
      <dgm:spPr/>
    </dgm:pt>
    <dgm:pt modelId="{F1026C32-23A0-43CF-BB0F-0A9CFB91C800}" type="pres">
      <dgm:prSet presAssocID="{EACBDF38-53A9-4B43-A00A-158038B3D9E2}" presName="compNode" presStyleCnt="0"/>
      <dgm:spPr/>
    </dgm:pt>
    <dgm:pt modelId="{017E3513-67BC-43B1-A2D9-E0613CEAC062}" type="pres">
      <dgm:prSet presAssocID="{EACBDF38-53A9-4B43-A00A-158038B3D9E2}" presName="bgRect" presStyleLbl="bgShp" presStyleIdx="1" presStyleCnt="4"/>
      <dgm:spPr/>
    </dgm:pt>
    <dgm:pt modelId="{5C6BDE1B-B761-4476-86C6-D098D8C74A7F}" type="pres">
      <dgm:prSet presAssocID="{EACBDF38-53A9-4B43-A00A-158038B3D9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0CA97473-E8DA-4745-9249-65E894F6C71F}" type="pres">
      <dgm:prSet presAssocID="{EACBDF38-53A9-4B43-A00A-158038B3D9E2}" presName="spaceRect" presStyleCnt="0"/>
      <dgm:spPr/>
    </dgm:pt>
    <dgm:pt modelId="{B63D0A0F-8792-4CAE-AC0B-C239B5E43A00}" type="pres">
      <dgm:prSet presAssocID="{EACBDF38-53A9-4B43-A00A-158038B3D9E2}" presName="parTx" presStyleLbl="revTx" presStyleIdx="1" presStyleCnt="4">
        <dgm:presLayoutVars>
          <dgm:chMax val="0"/>
          <dgm:chPref val="0"/>
        </dgm:presLayoutVars>
      </dgm:prSet>
      <dgm:spPr/>
    </dgm:pt>
    <dgm:pt modelId="{61198CA4-77AD-4C4B-87C2-E52AA4A20773}" type="pres">
      <dgm:prSet presAssocID="{80BF7C6E-667C-4375-B4FD-03F9EDCEA5CC}" presName="sibTrans" presStyleCnt="0"/>
      <dgm:spPr/>
    </dgm:pt>
    <dgm:pt modelId="{E3DED589-F4BB-4D2B-A830-CDE206CBA79E}" type="pres">
      <dgm:prSet presAssocID="{09147DB9-02EA-41C6-976D-749C8B93861B}" presName="compNode" presStyleCnt="0"/>
      <dgm:spPr/>
    </dgm:pt>
    <dgm:pt modelId="{9790B086-E55C-4BCE-92E8-2466E6EAA38D}" type="pres">
      <dgm:prSet presAssocID="{09147DB9-02EA-41C6-976D-749C8B93861B}" presName="bgRect" presStyleLbl="bgShp" presStyleIdx="2" presStyleCnt="4"/>
      <dgm:spPr/>
    </dgm:pt>
    <dgm:pt modelId="{D9EDB5EF-664E-4767-819F-4AF26CC8EAB9}" type="pres">
      <dgm:prSet presAssocID="{09147DB9-02EA-41C6-976D-749C8B9386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C98F1CFA-A290-444F-88A5-23BD215F4B4F}" type="pres">
      <dgm:prSet presAssocID="{09147DB9-02EA-41C6-976D-749C8B93861B}" presName="spaceRect" presStyleCnt="0"/>
      <dgm:spPr/>
    </dgm:pt>
    <dgm:pt modelId="{0AD4D51D-6F70-4F76-A356-9C8D857D97FE}" type="pres">
      <dgm:prSet presAssocID="{09147DB9-02EA-41C6-976D-749C8B93861B}" presName="parTx" presStyleLbl="revTx" presStyleIdx="2" presStyleCnt="4">
        <dgm:presLayoutVars>
          <dgm:chMax val="0"/>
          <dgm:chPref val="0"/>
        </dgm:presLayoutVars>
      </dgm:prSet>
      <dgm:spPr/>
    </dgm:pt>
    <dgm:pt modelId="{52703C46-DD3E-4603-9402-8035EC7D1DD1}" type="pres">
      <dgm:prSet presAssocID="{FFE14714-0805-440A-A576-64274775C109}" presName="sibTrans" presStyleCnt="0"/>
      <dgm:spPr/>
    </dgm:pt>
    <dgm:pt modelId="{D8C4A2C0-C696-4845-9774-719AD7E2C429}" type="pres">
      <dgm:prSet presAssocID="{83A5FE5B-FBC0-4DF1-BCA1-C85EF42AF5F4}" presName="compNode" presStyleCnt="0"/>
      <dgm:spPr/>
    </dgm:pt>
    <dgm:pt modelId="{DD101ADC-28FE-4F5C-8A3B-0845C6D76223}" type="pres">
      <dgm:prSet presAssocID="{83A5FE5B-FBC0-4DF1-BCA1-C85EF42AF5F4}" presName="bgRect" presStyleLbl="bgShp" presStyleIdx="3" presStyleCnt="4"/>
      <dgm:spPr/>
    </dgm:pt>
    <dgm:pt modelId="{F38EF676-ECAF-45D3-9BC6-F3BF340B84F8}" type="pres">
      <dgm:prSet presAssocID="{83A5FE5B-FBC0-4DF1-BCA1-C85EF42AF5F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72CC3310-4B37-48C5-9430-6FE3EABC5983}" type="pres">
      <dgm:prSet presAssocID="{83A5FE5B-FBC0-4DF1-BCA1-C85EF42AF5F4}" presName="spaceRect" presStyleCnt="0"/>
      <dgm:spPr/>
    </dgm:pt>
    <dgm:pt modelId="{DCB5488D-75D9-4F68-8365-1F5906DFD58C}" type="pres">
      <dgm:prSet presAssocID="{83A5FE5B-FBC0-4DF1-BCA1-C85EF42AF5F4}" presName="parTx" presStyleLbl="revTx" presStyleIdx="3" presStyleCnt="4">
        <dgm:presLayoutVars>
          <dgm:chMax val="0"/>
          <dgm:chPref val="0"/>
        </dgm:presLayoutVars>
      </dgm:prSet>
      <dgm:spPr/>
    </dgm:pt>
  </dgm:ptLst>
  <dgm:cxnLst>
    <dgm:cxn modelId="{1227691C-C255-4F7A-9005-D1FFFBC2AF0F}" srcId="{F3BD2F3C-376E-4525-806E-A1FC6F1BC8C5}" destId="{09147DB9-02EA-41C6-976D-749C8B93861B}" srcOrd="2" destOrd="0" parTransId="{B3540C06-87ED-47FF-B5D3-1E056504DA58}" sibTransId="{FFE14714-0805-440A-A576-64274775C109}"/>
    <dgm:cxn modelId="{C52E8961-546B-4711-A5E7-03AA36C41E8B}" type="presOf" srcId="{68E878BE-D258-430F-8114-5FB980D3EEA2}" destId="{9B31C890-8E7C-4FB9-9E11-3CBFC5A7BF5E}" srcOrd="0" destOrd="0" presId="urn:microsoft.com/office/officeart/2018/2/layout/IconVerticalSolidList"/>
    <dgm:cxn modelId="{58F0C98B-1DDF-49E3-BEDF-806EF2F872DD}" srcId="{F3BD2F3C-376E-4525-806E-A1FC6F1BC8C5}" destId="{EACBDF38-53A9-4B43-A00A-158038B3D9E2}" srcOrd="1" destOrd="0" parTransId="{1C740042-1C1B-4BDC-9312-794956CEC331}" sibTransId="{80BF7C6E-667C-4375-B4FD-03F9EDCEA5CC}"/>
    <dgm:cxn modelId="{90C439C7-C716-4DE9-9C71-0E1BCA08585B}" srcId="{F3BD2F3C-376E-4525-806E-A1FC6F1BC8C5}" destId="{68E878BE-D258-430F-8114-5FB980D3EEA2}" srcOrd="0" destOrd="0" parTransId="{55FC9497-3440-430F-B81D-72BE817E7FB1}" sibTransId="{3C3B9CC9-438A-418A-94C7-6AEB71E437E6}"/>
    <dgm:cxn modelId="{24BF40C9-A36C-4291-8F6F-05625B1A0CFF}" srcId="{F3BD2F3C-376E-4525-806E-A1FC6F1BC8C5}" destId="{83A5FE5B-FBC0-4DF1-BCA1-C85EF42AF5F4}" srcOrd="3" destOrd="0" parTransId="{94955792-AE03-4D20-A7F4-9119C2F58284}" sibTransId="{AF60B9E8-1B34-42B2-A1A5-5FB61D52E2B6}"/>
    <dgm:cxn modelId="{1B2BA4D7-2E55-433F-9867-C8731EB9B20B}" type="presOf" srcId="{EACBDF38-53A9-4B43-A00A-158038B3D9E2}" destId="{B63D0A0F-8792-4CAE-AC0B-C239B5E43A00}" srcOrd="0" destOrd="0" presId="urn:microsoft.com/office/officeart/2018/2/layout/IconVerticalSolidList"/>
    <dgm:cxn modelId="{F2CFEFEA-3A97-4B42-901B-424734E50756}" type="presOf" srcId="{F3BD2F3C-376E-4525-806E-A1FC6F1BC8C5}" destId="{4F7A4251-73EB-46F8-B4B4-6ABB238E96C3}" srcOrd="0" destOrd="0" presId="urn:microsoft.com/office/officeart/2018/2/layout/IconVerticalSolidList"/>
    <dgm:cxn modelId="{AF79E6F7-7823-4347-AF71-AD9DCE49EDD0}" type="presOf" srcId="{83A5FE5B-FBC0-4DF1-BCA1-C85EF42AF5F4}" destId="{DCB5488D-75D9-4F68-8365-1F5906DFD58C}" srcOrd="0" destOrd="0" presId="urn:microsoft.com/office/officeart/2018/2/layout/IconVerticalSolidList"/>
    <dgm:cxn modelId="{D32820FF-45B2-443A-AD26-1B565130A215}" type="presOf" srcId="{09147DB9-02EA-41C6-976D-749C8B93861B}" destId="{0AD4D51D-6F70-4F76-A356-9C8D857D97FE}" srcOrd="0" destOrd="0" presId="urn:microsoft.com/office/officeart/2018/2/layout/IconVerticalSolidList"/>
    <dgm:cxn modelId="{73E3C693-BD7E-4B07-BD51-6ED952B5B170}" type="presParOf" srcId="{4F7A4251-73EB-46F8-B4B4-6ABB238E96C3}" destId="{5EEF0BD1-5C0D-49F7-9B5B-85F54E82075D}" srcOrd="0" destOrd="0" presId="urn:microsoft.com/office/officeart/2018/2/layout/IconVerticalSolidList"/>
    <dgm:cxn modelId="{AF95C100-C6F2-4AEB-88F1-D1C80A47A37D}" type="presParOf" srcId="{5EEF0BD1-5C0D-49F7-9B5B-85F54E82075D}" destId="{9CA392CF-F17D-4C62-9499-C25A4014726F}" srcOrd="0" destOrd="0" presId="urn:microsoft.com/office/officeart/2018/2/layout/IconVerticalSolidList"/>
    <dgm:cxn modelId="{5EB13D6A-8FB9-4E88-A672-63A64A9BF8CD}" type="presParOf" srcId="{5EEF0BD1-5C0D-49F7-9B5B-85F54E82075D}" destId="{06A16C20-2BDB-4333-A568-F059F76C9096}" srcOrd="1" destOrd="0" presId="urn:microsoft.com/office/officeart/2018/2/layout/IconVerticalSolidList"/>
    <dgm:cxn modelId="{D204FC10-D79B-4908-92FC-0B482C42A50B}" type="presParOf" srcId="{5EEF0BD1-5C0D-49F7-9B5B-85F54E82075D}" destId="{297640F3-79FD-4BE7-8BD6-7B000413017C}" srcOrd="2" destOrd="0" presId="urn:microsoft.com/office/officeart/2018/2/layout/IconVerticalSolidList"/>
    <dgm:cxn modelId="{6C90704E-6A15-45FF-8A5B-B80C834200AB}" type="presParOf" srcId="{5EEF0BD1-5C0D-49F7-9B5B-85F54E82075D}" destId="{9B31C890-8E7C-4FB9-9E11-3CBFC5A7BF5E}" srcOrd="3" destOrd="0" presId="urn:microsoft.com/office/officeart/2018/2/layout/IconVerticalSolidList"/>
    <dgm:cxn modelId="{F84262FC-1218-4BCA-9728-EB3D4F23BB54}" type="presParOf" srcId="{4F7A4251-73EB-46F8-B4B4-6ABB238E96C3}" destId="{8A4BCDE6-29BE-46FC-A33B-B96097D7A25B}" srcOrd="1" destOrd="0" presId="urn:microsoft.com/office/officeart/2018/2/layout/IconVerticalSolidList"/>
    <dgm:cxn modelId="{0719FC1C-9AD2-4163-8545-0A8AE160A38B}" type="presParOf" srcId="{4F7A4251-73EB-46F8-B4B4-6ABB238E96C3}" destId="{F1026C32-23A0-43CF-BB0F-0A9CFB91C800}" srcOrd="2" destOrd="0" presId="urn:microsoft.com/office/officeart/2018/2/layout/IconVerticalSolidList"/>
    <dgm:cxn modelId="{A6477A94-953E-436D-BE48-A70181DF6C91}" type="presParOf" srcId="{F1026C32-23A0-43CF-BB0F-0A9CFB91C800}" destId="{017E3513-67BC-43B1-A2D9-E0613CEAC062}" srcOrd="0" destOrd="0" presId="urn:microsoft.com/office/officeart/2018/2/layout/IconVerticalSolidList"/>
    <dgm:cxn modelId="{B8F82AB7-E8F5-48FB-8A7C-C6D4E236537D}" type="presParOf" srcId="{F1026C32-23A0-43CF-BB0F-0A9CFB91C800}" destId="{5C6BDE1B-B761-4476-86C6-D098D8C74A7F}" srcOrd="1" destOrd="0" presId="urn:microsoft.com/office/officeart/2018/2/layout/IconVerticalSolidList"/>
    <dgm:cxn modelId="{45BE049D-1D5F-4F7E-8399-082F47DDCC5F}" type="presParOf" srcId="{F1026C32-23A0-43CF-BB0F-0A9CFB91C800}" destId="{0CA97473-E8DA-4745-9249-65E894F6C71F}" srcOrd="2" destOrd="0" presId="urn:microsoft.com/office/officeart/2018/2/layout/IconVerticalSolidList"/>
    <dgm:cxn modelId="{6439F60D-D558-4ABE-B12C-E4DC3129C85C}" type="presParOf" srcId="{F1026C32-23A0-43CF-BB0F-0A9CFB91C800}" destId="{B63D0A0F-8792-4CAE-AC0B-C239B5E43A00}" srcOrd="3" destOrd="0" presId="urn:microsoft.com/office/officeart/2018/2/layout/IconVerticalSolidList"/>
    <dgm:cxn modelId="{245ACDD7-BCC8-412C-803E-EA25F12170B1}" type="presParOf" srcId="{4F7A4251-73EB-46F8-B4B4-6ABB238E96C3}" destId="{61198CA4-77AD-4C4B-87C2-E52AA4A20773}" srcOrd="3" destOrd="0" presId="urn:microsoft.com/office/officeart/2018/2/layout/IconVerticalSolidList"/>
    <dgm:cxn modelId="{57BABD75-88EA-4862-8387-14E49B0AC9B8}" type="presParOf" srcId="{4F7A4251-73EB-46F8-B4B4-6ABB238E96C3}" destId="{E3DED589-F4BB-4D2B-A830-CDE206CBA79E}" srcOrd="4" destOrd="0" presId="urn:microsoft.com/office/officeart/2018/2/layout/IconVerticalSolidList"/>
    <dgm:cxn modelId="{032DA1F5-CEEF-4D18-BF08-752E70B1F2A2}" type="presParOf" srcId="{E3DED589-F4BB-4D2B-A830-CDE206CBA79E}" destId="{9790B086-E55C-4BCE-92E8-2466E6EAA38D}" srcOrd="0" destOrd="0" presId="urn:microsoft.com/office/officeart/2018/2/layout/IconVerticalSolidList"/>
    <dgm:cxn modelId="{7938C788-B3DB-41D5-B99B-B4E5D2B550A0}" type="presParOf" srcId="{E3DED589-F4BB-4D2B-A830-CDE206CBA79E}" destId="{D9EDB5EF-664E-4767-819F-4AF26CC8EAB9}" srcOrd="1" destOrd="0" presId="urn:microsoft.com/office/officeart/2018/2/layout/IconVerticalSolidList"/>
    <dgm:cxn modelId="{515DE741-B0C5-4C61-BB4F-E8F82F1AC154}" type="presParOf" srcId="{E3DED589-F4BB-4D2B-A830-CDE206CBA79E}" destId="{C98F1CFA-A290-444F-88A5-23BD215F4B4F}" srcOrd="2" destOrd="0" presId="urn:microsoft.com/office/officeart/2018/2/layout/IconVerticalSolidList"/>
    <dgm:cxn modelId="{5D8E5694-F66D-4922-A24D-526A4F334289}" type="presParOf" srcId="{E3DED589-F4BB-4D2B-A830-CDE206CBA79E}" destId="{0AD4D51D-6F70-4F76-A356-9C8D857D97FE}" srcOrd="3" destOrd="0" presId="urn:microsoft.com/office/officeart/2018/2/layout/IconVerticalSolidList"/>
    <dgm:cxn modelId="{39108494-3723-469C-AB3C-3380918BF2D6}" type="presParOf" srcId="{4F7A4251-73EB-46F8-B4B4-6ABB238E96C3}" destId="{52703C46-DD3E-4603-9402-8035EC7D1DD1}" srcOrd="5" destOrd="0" presId="urn:microsoft.com/office/officeart/2018/2/layout/IconVerticalSolidList"/>
    <dgm:cxn modelId="{918B31E0-4FFF-4789-8776-78CD56FB10CA}" type="presParOf" srcId="{4F7A4251-73EB-46F8-B4B4-6ABB238E96C3}" destId="{D8C4A2C0-C696-4845-9774-719AD7E2C429}" srcOrd="6" destOrd="0" presId="urn:microsoft.com/office/officeart/2018/2/layout/IconVerticalSolidList"/>
    <dgm:cxn modelId="{F93FA295-B95A-482B-9C69-187C385BFDC7}" type="presParOf" srcId="{D8C4A2C0-C696-4845-9774-719AD7E2C429}" destId="{DD101ADC-28FE-4F5C-8A3B-0845C6D76223}" srcOrd="0" destOrd="0" presId="urn:microsoft.com/office/officeart/2018/2/layout/IconVerticalSolidList"/>
    <dgm:cxn modelId="{6D9AA0D4-92F2-494B-B460-F9FCCCA27FB5}" type="presParOf" srcId="{D8C4A2C0-C696-4845-9774-719AD7E2C429}" destId="{F38EF676-ECAF-45D3-9BC6-F3BF340B84F8}" srcOrd="1" destOrd="0" presId="urn:microsoft.com/office/officeart/2018/2/layout/IconVerticalSolidList"/>
    <dgm:cxn modelId="{8DDFBBFB-30A6-42D7-98AD-F6015E2FF406}" type="presParOf" srcId="{D8C4A2C0-C696-4845-9774-719AD7E2C429}" destId="{72CC3310-4B37-48C5-9430-6FE3EABC5983}" srcOrd="2" destOrd="0" presId="urn:microsoft.com/office/officeart/2018/2/layout/IconVerticalSolidList"/>
    <dgm:cxn modelId="{3A4674D9-E8A0-481C-B643-20B944B6C3DD}" type="presParOf" srcId="{D8C4A2C0-C696-4845-9774-719AD7E2C429}" destId="{DCB5488D-75D9-4F68-8365-1F5906DFD5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05401-E700-4671-A903-8CBA60C81BFB}">
      <dsp:nvSpPr>
        <dsp:cNvPr id="0" name=""/>
        <dsp:cNvSpPr/>
      </dsp:nvSpPr>
      <dsp:spPr>
        <a:xfrm>
          <a:off x="0" y="334349"/>
          <a:ext cx="7957472" cy="140692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Robots are generally defined as an electro-mechanical machine, which we can guide through electric signals and computer programming. Nowadays, they have taken the world by storm, with multiple robots being built for innumerable tasks. </a:t>
          </a:r>
        </a:p>
      </dsp:txBody>
      <dsp:txXfrm>
        <a:off x="68680" y="403029"/>
        <a:ext cx="7820112" cy="1269564"/>
      </dsp:txXfrm>
    </dsp:sp>
    <dsp:sp modelId="{0E14F4D2-4A02-4833-8F61-5621B107D50A}">
      <dsp:nvSpPr>
        <dsp:cNvPr id="0" name=""/>
        <dsp:cNvSpPr/>
      </dsp:nvSpPr>
      <dsp:spPr>
        <a:xfrm>
          <a:off x="0" y="1928474"/>
          <a:ext cx="7957472" cy="140692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Our objective is to build a 2-wheel robot (with a caster wheel in the front) which can take data from our Bluetooth device and take decision based on the command received.  </a:t>
          </a:r>
        </a:p>
      </dsp:txBody>
      <dsp:txXfrm>
        <a:off x="68680" y="1997154"/>
        <a:ext cx="7820112" cy="1269564"/>
      </dsp:txXfrm>
    </dsp:sp>
    <dsp:sp modelId="{F98D4FCD-4BC0-4819-B8B1-4CBC6ACB0D89}">
      <dsp:nvSpPr>
        <dsp:cNvPr id="0" name=""/>
        <dsp:cNvSpPr/>
      </dsp:nvSpPr>
      <dsp:spPr>
        <a:xfrm>
          <a:off x="0" y="3522600"/>
          <a:ext cx="7957472" cy="140692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For example:- If the user gives ‘F’ command through his device, the robot should move forward. Similarly, on receiving ‘B’ it should move back from its current position.</a:t>
          </a:r>
        </a:p>
      </dsp:txBody>
      <dsp:txXfrm>
        <a:off x="68680" y="3591280"/>
        <a:ext cx="7820112" cy="1269564"/>
      </dsp:txXfrm>
    </dsp:sp>
    <dsp:sp modelId="{18314E0A-C26B-4717-BCA6-469B782EE05A}">
      <dsp:nvSpPr>
        <dsp:cNvPr id="0" name=""/>
        <dsp:cNvSpPr/>
      </dsp:nvSpPr>
      <dsp:spPr>
        <a:xfrm>
          <a:off x="0" y="5116725"/>
          <a:ext cx="7957472" cy="140692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Another secondary objective of the project is accumulation of data with the help of an ultrasonic sensor. The sensor will tell the distance of obstacles in front of the bot, which will allow the user in the process of decision making.</a:t>
          </a:r>
        </a:p>
      </dsp:txBody>
      <dsp:txXfrm>
        <a:off x="68680" y="5185405"/>
        <a:ext cx="7820112" cy="1269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392CF-F17D-4C62-9499-C25A4014726F}">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16C20-2BDB-4333-A568-F059F76C9096}">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31C890-8E7C-4FB9-9E11-3CBFC5A7BF5E}">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Add Ultrasonic Sensor</a:t>
          </a:r>
        </a:p>
      </dsp:txBody>
      <dsp:txXfrm>
        <a:off x="1429899" y="2442"/>
        <a:ext cx="5083704" cy="1238008"/>
      </dsp:txXfrm>
    </dsp:sp>
    <dsp:sp modelId="{017E3513-67BC-43B1-A2D9-E0613CEAC062}">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BDE1B-B761-4476-86C6-D098D8C74A7F}">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D0A0F-8792-4CAE-AC0B-C239B5E43A00}">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Integrating the Code with the Robot.</a:t>
          </a:r>
        </a:p>
      </dsp:txBody>
      <dsp:txXfrm>
        <a:off x="1429899" y="1549953"/>
        <a:ext cx="5083704" cy="1238008"/>
      </dsp:txXfrm>
    </dsp:sp>
    <dsp:sp modelId="{9790B086-E55C-4BCE-92E8-2466E6EAA38D}">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DB5EF-664E-4767-819F-4AF26CC8EAB9}">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D4D51D-6F70-4F76-A356-9C8D857D97FE}">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Testing of Hardware and Software.</a:t>
          </a:r>
        </a:p>
      </dsp:txBody>
      <dsp:txXfrm>
        <a:off x="1429899" y="3097464"/>
        <a:ext cx="5083704" cy="1238008"/>
      </dsp:txXfrm>
    </dsp:sp>
    <dsp:sp modelId="{DD101ADC-28FE-4F5C-8A3B-0845C6D76223}">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8EF676-ECAF-45D3-9BC6-F3BF340B84F8}">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B5488D-75D9-4F68-8365-1F5906DFD58C}">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Simulation of Final Project.</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EDE7-085F-FB50-ABA5-0A193AD9D4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2BB16E-3F70-DD9D-F9B5-5BA6C7A8B9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4F8DDF-96B7-ADE1-5247-B6D526D0C788}"/>
              </a:ext>
            </a:extLst>
          </p:cNvPr>
          <p:cNvSpPr>
            <a:spLocks noGrp="1"/>
          </p:cNvSpPr>
          <p:nvPr>
            <p:ph type="dt" sz="half" idx="10"/>
          </p:nvPr>
        </p:nvSpPr>
        <p:spPr/>
        <p:txBody>
          <a:bodyPr/>
          <a:lstStyle/>
          <a:p>
            <a:fld id="{0DAF61AA-5A98-4049-A93E-477E5505141A}" type="datetimeFigureOut">
              <a:rPr lang="en-US" smtClean="0"/>
              <a:t>11/3/2022</a:t>
            </a:fld>
            <a:endParaRPr lang="en-US" dirty="0"/>
          </a:p>
        </p:txBody>
      </p:sp>
      <p:sp>
        <p:nvSpPr>
          <p:cNvPr id="5" name="Footer Placeholder 4">
            <a:extLst>
              <a:ext uri="{FF2B5EF4-FFF2-40B4-BE49-F238E27FC236}">
                <a16:creationId xmlns:a16="http://schemas.microsoft.com/office/drawing/2014/main" id="{9A273F93-30BC-AF2F-2496-48F8F2CBD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194FD-5AE1-09B3-F858-5278C0140C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05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330B-A594-0282-313D-35959B4DAF7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F9547B-2B4D-D7A5-89C2-C8A07CC8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87CCAE-BD9F-76EA-D690-E0C1437643A5}"/>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5" name="Footer Placeholder 4">
            <a:extLst>
              <a:ext uri="{FF2B5EF4-FFF2-40B4-BE49-F238E27FC236}">
                <a16:creationId xmlns:a16="http://schemas.microsoft.com/office/drawing/2014/main" id="{B7793114-3261-5F5B-B8DC-F48847055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DDBA4-DC12-15D8-F7E5-2CA2504E248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7570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292725-8503-9DF1-2A3F-1163300887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348049-C575-0525-6AB6-9E84D3AE4A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EA12E1-D372-4B1B-E6C5-721EC5A2EDE0}"/>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5" name="Footer Placeholder 4">
            <a:extLst>
              <a:ext uri="{FF2B5EF4-FFF2-40B4-BE49-F238E27FC236}">
                <a16:creationId xmlns:a16="http://schemas.microsoft.com/office/drawing/2014/main" id="{97FD78E1-CBD6-1A85-BFEB-6479A3C4C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BC3E4-5482-CE93-AEE8-61B8F826CAB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88446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8412-3C30-4FC3-4416-EBC8A6D8EA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B96071-0E88-F3A6-2DB5-CCE26BFCCC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4EDC0C-5733-ABF6-8946-969B33E0841F}"/>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5" name="Footer Placeholder 4">
            <a:extLst>
              <a:ext uri="{FF2B5EF4-FFF2-40B4-BE49-F238E27FC236}">
                <a16:creationId xmlns:a16="http://schemas.microsoft.com/office/drawing/2014/main" id="{82C0595C-9161-193C-C6E9-64BB01772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EC866-374F-51AE-ADD0-826BD641338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4880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2DFF-E0DA-3B50-854A-A983B250F6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A0981F-4AAF-9D3C-406B-6E0A1AA611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7E2E27-ED54-5122-A967-2B9582DCA147}"/>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5" name="Footer Placeholder 4">
            <a:extLst>
              <a:ext uri="{FF2B5EF4-FFF2-40B4-BE49-F238E27FC236}">
                <a16:creationId xmlns:a16="http://schemas.microsoft.com/office/drawing/2014/main" id="{63B00760-811A-F9E2-DEA4-6029A4E40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D558A-C1D2-4C85-9C2B-1060BBFEF67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2370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E139-B8E6-5DB7-8C5D-4ACB84EB16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BBF0FD-FB11-7681-07F3-18CC290586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E538A8-A8CC-9EF7-13B5-EC76F0DF15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3B7673-1919-96AE-35DE-1BC756435222}"/>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6" name="Footer Placeholder 5">
            <a:extLst>
              <a:ext uri="{FF2B5EF4-FFF2-40B4-BE49-F238E27FC236}">
                <a16:creationId xmlns:a16="http://schemas.microsoft.com/office/drawing/2014/main" id="{29974F26-A0FC-1A4C-9147-35EEBD18FC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096F3-F5B4-2604-A497-AE922135BA2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25927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0823-43A1-DE12-87F8-4D86BC04F8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FC4B32-5D8B-7258-AED4-A8518E0E83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259AA8-DF63-72FD-A819-071F0D4014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4DAC8A-17CC-5817-B1CC-08E9830B82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AE57E8-372C-7FB6-D4FE-6CDCD45C39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EED444-2C3E-D7A7-598F-440FEF104EBD}"/>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8" name="Footer Placeholder 7">
            <a:extLst>
              <a:ext uri="{FF2B5EF4-FFF2-40B4-BE49-F238E27FC236}">
                <a16:creationId xmlns:a16="http://schemas.microsoft.com/office/drawing/2014/main" id="{5717A1DE-1308-D04E-21BD-1B7766D6E4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6ED9D3-2870-CF6B-55DE-5B46914FE6E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9615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1EC0-512D-5013-E62D-153AFE9A8F6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45DB03-36E4-7EE3-3BC3-414FF5371171}"/>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4" name="Footer Placeholder 3">
            <a:extLst>
              <a:ext uri="{FF2B5EF4-FFF2-40B4-BE49-F238E27FC236}">
                <a16:creationId xmlns:a16="http://schemas.microsoft.com/office/drawing/2014/main" id="{FFEFFB62-280A-FB0A-75A7-5C773C6327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D94705-660A-DCFB-47E4-65A64B29BB4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6504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56A82-0FFD-8B50-C07F-6E63477D64AF}"/>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3" name="Footer Placeholder 2">
            <a:extLst>
              <a:ext uri="{FF2B5EF4-FFF2-40B4-BE49-F238E27FC236}">
                <a16:creationId xmlns:a16="http://schemas.microsoft.com/office/drawing/2014/main" id="{1F08D7B3-BB6D-DEE7-45F6-71A161993C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F7FC69-9CC0-47A5-312A-5D69E27A568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325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BEAD-1021-B480-4909-32E09B827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EA2001-B5C8-3632-7CE6-B8D905D1F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4E4103-B781-EAFE-B4D5-D11862257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806DA6-337B-CA09-1566-D20965A404D5}"/>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6" name="Footer Placeholder 5">
            <a:extLst>
              <a:ext uri="{FF2B5EF4-FFF2-40B4-BE49-F238E27FC236}">
                <a16:creationId xmlns:a16="http://schemas.microsoft.com/office/drawing/2014/main" id="{DD9CD82F-2011-317C-6FC7-2AE9B56665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D5F08-49E5-1B14-B4E5-64F2E71F52F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29689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B1AA-6947-8298-8526-48515B316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3870C2-3E42-BB1E-F7AE-9126CA00CF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34C55DF-D6C7-DE41-D009-6FC54F8B3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C28DC0-DE26-5429-7751-035F3797B734}"/>
              </a:ext>
            </a:extLst>
          </p:cNvPr>
          <p:cNvSpPr>
            <a:spLocks noGrp="1"/>
          </p:cNvSpPr>
          <p:nvPr>
            <p:ph type="dt" sz="half" idx="10"/>
          </p:nvPr>
        </p:nvSpPr>
        <p:spPr/>
        <p:txBody>
          <a:bodyPr/>
          <a:lstStyle/>
          <a:p>
            <a:fld id="{0DAF61AA-5A98-4049-A93E-477E5505141A}" type="datetimeFigureOut">
              <a:rPr lang="en-US" smtClean="0"/>
              <a:t>11/3/2022</a:t>
            </a:fld>
            <a:endParaRPr lang="en-US"/>
          </a:p>
        </p:txBody>
      </p:sp>
      <p:sp>
        <p:nvSpPr>
          <p:cNvPr id="6" name="Footer Placeholder 5">
            <a:extLst>
              <a:ext uri="{FF2B5EF4-FFF2-40B4-BE49-F238E27FC236}">
                <a16:creationId xmlns:a16="http://schemas.microsoft.com/office/drawing/2014/main" id="{B2CC8A97-D213-BB16-65F7-183F7B8C7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AFFE49-3612-A509-B312-7F0D9A5061E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40834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78491-C9B4-C98C-BFBF-F9240027F7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F13A0C-998A-B902-F03A-C6143AE6C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FE3B61-060F-905A-D223-BBD4B858BB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F61AA-5A98-4049-A93E-477E5505141A}" type="datetimeFigureOut">
              <a:rPr lang="en-US" smtClean="0"/>
              <a:pPr/>
              <a:t>11/3/2022</a:t>
            </a:fld>
            <a:endParaRPr lang="en-US" dirty="0"/>
          </a:p>
        </p:txBody>
      </p:sp>
      <p:sp>
        <p:nvSpPr>
          <p:cNvPr id="5" name="Footer Placeholder 4">
            <a:extLst>
              <a:ext uri="{FF2B5EF4-FFF2-40B4-BE49-F238E27FC236}">
                <a16:creationId xmlns:a16="http://schemas.microsoft.com/office/drawing/2014/main" id="{8D11FA58-1F15-3A03-F906-12A1382111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A3537-6C28-3A11-61F3-3FA747374D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90418576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online.visual-paradigm.com/app/diagrams" TargetMode="External"/><Relationship Id="rId2" Type="http://schemas.openxmlformats.org/officeDocument/2006/relationships/hyperlink" Target="https://circuitdigest.com/microcontroller-projects" TargetMode="Externa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www2.keil.com/mdk5/learn" TargetMode="External"/><Relationship Id="rId4" Type="http://schemas.openxmlformats.org/officeDocument/2006/relationships/hyperlink" Target="https://robotics.stackexchang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C432D-0C80-27F2-C08A-40D0CE2AF28E}"/>
              </a:ext>
            </a:extLst>
          </p:cNvPr>
          <p:cNvSpPr>
            <a:spLocks noGrp="1"/>
          </p:cNvSpPr>
          <p:nvPr>
            <p:ph type="ctrTitle"/>
          </p:nvPr>
        </p:nvSpPr>
        <p:spPr>
          <a:xfrm>
            <a:off x="527538" y="0"/>
            <a:ext cx="11550161" cy="1226746"/>
          </a:xfrm>
        </p:spPr>
        <p:txBody>
          <a:bodyPr>
            <a:noAutofit/>
          </a:bodyPr>
          <a:lstStyle/>
          <a:p>
            <a:r>
              <a:rPr lang="en-IN" u="sng" dirty="0"/>
              <a:t>MP PROJECT END-SEM REPORT</a:t>
            </a:r>
          </a:p>
        </p:txBody>
      </p:sp>
      <p:sp>
        <p:nvSpPr>
          <p:cNvPr id="4" name="TextBox 3">
            <a:extLst>
              <a:ext uri="{FF2B5EF4-FFF2-40B4-BE49-F238E27FC236}">
                <a16:creationId xmlns:a16="http://schemas.microsoft.com/office/drawing/2014/main" id="{EECAE1B7-13E3-EFBA-874F-6EA3DD0A3658}"/>
              </a:ext>
            </a:extLst>
          </p:cNvPr>
          <p:cNvSpPr txBox="1"/>
          <p:nvPr/>
        </p:nvSpPr>
        <p:spPr>
          <a:xfrm>
            <a:off x="4086958" y="1396239"/>
            <a:ext cx="3771900" cy="461665"/>
          </a:xfrm>
          <a:prstGeom prst="rect">
            <a:avLst/>
          </a:prstGeom>
          <a:noFill/>
        </p:spPr>
        <p:txBody>
          <a:bodyPr wrap="square" rtlCol="0">
            <a:spAutoFit/>
          </a:bodyPr>
          <a:lstStyle/>
          <a:p>
            <a:pPr algn="ctr"/>
            <a:r>
              <a:rPr lang="en-IN" sz="2400" dirty="0"/>
              <a:t>V</a:t>
            </a:r>
            <a:r>
              <a:rPr lang="en-IN" sz="2400" baseline="30000" dirty="0"/>
              <a:t>th  </a:t>
            </a:r>
            <a:r>
              <a:rPr lang="en-IN" sz="2400" dirty="0"/>
              <a:t>SEM E&amp;C</a:t>
            </a:r>
          </a:p>
        </p:txBody>
      </p:sp>
      <p:sp>
        <p:nvSpPr>
          <p:cNvPr id="5" name="TextBox 4">
            <a:extLst>
              <a:ext uri="{FF2B5EF4-FFF2-40B4-BE49-F238E27FC236}">
                <a16:creationId xmlns:a16="http://schemas.microsoft.com/office/drawing/2014/main" id="{9F8584D9-E3AA-8215-EC4E-9063B0A7AA95}"/>
              </a:ext>
            </a:extLst>
          </p:cNvPr>
          <p:cNvSpPr txBox="1"/>
          <p:nvPr/>
        </p:nvSpPr>
        <p:spPr>
          <a:xfrm>
            <a:off x="1373064" y="2151628"/>
            <a:ext cx="9630507" cy="1323439"/>
          </a:xfrm>
          <a:prstGeom prst="rect">
            <a:avLst/>
          </a:prstGeom>
          <a:noFill/>
        </p:spPr>
        <p:txBody>
          <a:bodyPr wrap="square" rtlCol="0">
            <a:spAutoFit/>
          </a:bodyPr>
          <a:lstStyle/>
          <a:p>
            <a:pPr algn="ctr"/>
            <a:r>
              <a:rPr lang="en-IN" sz="4000" dirty="0"/>
              <a:t>BLUETOOTH CONTROLLED ROBOT USING 8051 MICROPROCESSOR</a:t>
            </a:r>
          </a:p>
        </p:txBody>
      </p:sp>
      <p:sp>
        <p:nvSpPr>
          <p:cNvPr id="10" name="TextBox 9">
            <a:extLst>
              <a:ext uri="{FF2B5EF4-FFF2-40B4-BE49-F238E27FC236}">
                <a16:creationId xmlns:a16="http://schemas.microsoft.com/office/drawing/2014/main" id="{2A5C3E20-A26F-8A0A-8E9E-375BF38DBBAD}"/>
              </a:ext>
            </a:extLst>
          </p:cNvPr>
          <p:cNvSpPr txBox="1"/>
          <p:nvPr/>
        </p:nvSpPr>
        <p:spPr>
          <a:xfrm>
            <a:off x="2193682" y="4811098"/>
            <a:ext cx="8944705" cy="1908215"/>
          </a:xfrm>
          <a:prstGeom prst="rect">
            <a:avLst/>
          </a:prstGeom>
          <a:noFill/>
        </p:spPr>
        <p:txBody>
          <a:bodyPr wrap="square" rtlCol="0">
            <a:spAutoFit/>
          </a:bodyPr>
          <a:lstStyle/>
          <a:p>
            <a:pPr marL="457200" indent="-228600" algn="ctr">
              <a:lnSpc>
                <a:spcPct val="125000"/>
              </a:lnSpc>
            </a:pPr>
            <a:r>
              <a:rPr lang="en-GB" sz="1600" dirty="0">
                <a:effectLst/>
                <a:latin typeface="Times New Roman" panose="02020603050405020304" pitchFamily="18" charset="0"/>
                <a:ea typeface="Times New Roman" panose="02020603050405020304" pitchFamily="18" charset="0"/>
              </a:rPr>
              <a:t>DEPARTMENT OF ELECTRONICS AND COMMUNICATION ENGINEERING</a:t>
            </a:r>
            <a:endParaRPr lang="en-IN" sz="1600" dirty="0">
              <a:effectLst/>
              <a:latin typeface="Times New Roman" panose="02020603050405020304" pitchFamily="18" charset="0"/>
              <a:ea typeface="Times New Roman" panose="02020603050405020304" pitchFamily="18" charset="0"/>
            </a:endParaRPr>
          </a:p>
          <a:p>
            <a:pPr algn="ctr">
              <a:lnSpc>
                <a:spcPct val="125000"/>
              </a:lnSpc>
              <a:tabLst>
                <a:tab pos="129540" algn="l"/>
                <a:tab pos="175260" algn="l"/>
                <a:tab pos="2866390" algn="ctr"/>
              </a:tabLst>
            </a:pPr>
            <a:r>
              <a:rPr lang="en-GB" sz="1600" dirty="0">
                <a:effectLst/>
                <a:latin typeface="Times New Roman" panose="02020603050405020304" pitchFamily="18" charset="0"/>
                <a:ea typeface="Times New Roman" panose="02020603050405020304" pitchFamily="18" charset="0"/>
              </a:rPr>
              <a:t>			   MANIPAL INSTITUTE OF TECHNOLOGY</a:t>
            </a:r>
            <a:endParaRPr lang="en-IN" sz="1600" dirty="0">
              <a:effectLst/>
              <a:latin typeface="Times New Roman" panose="02020603050405020304" pitchFamily="18" charset="0"/>
              <a:ea typeface="Times New Roman" panose="02020603050405020304" pitchFamily="18" charset="0"/>
            </a:endParaRPr>
          </a:p>
          <a:p>
            <a:pPr algn="ctr">
              <a:lnSpc>
                <a:spcPct val="125000"/>
              </a:lnSpc>
            </a:pPr>
            <a:r>
              <a:rPr lang="en-GB" sz="1600" dirty="0">
                <a:effectLst/>
                <a:latin typeface="Times New Roman" panose="02020603050405020304" pitchFamily="18" charset="0"/>
                <a:ea typeface="Times New Roman" panose="02020603050405020304" pitchFamily="18" charset="0"/>
              </a:rPr>
              <a:t>       (A Constituent Institution of Manipal Academy of Higher Education)</a:t>
            </a:r>
            <a:endParaRPr lang="en-IN" sz="1600" dirty="0">
              <a:effectLst/>
              <a:latin typeface="Times New Roman" panose="02020603050405020304" pitchFamily="18" charset="0"/>
              <a:ea typeface="Times New Roman" panose="02020603050405020304" pitchFamily="18" charset="0"/>
            </a:endParaRPr>
          </a:p>
          <a:p>
            <a:pPr algn="ctr">
              <a:lnSpc>
                <a:spcPct val="125000"/>
              </a:lnSpc>
            </a:pPr>
            <a:r>
              <a:rPr lang="en-GB" sz="1600" dirty="0">
                <a:effectLst/>
                <a:latin typeface="Times New Roman" panose="02020603050405020304" pitchFamily="18" charset="0"/>
                <a:ea typeface="Times New Roman" panose="02020603050405020304" pitchFamily="18" charset="0"/>
              </a:rPr>
              <a:t>     MANIPAL – 576104, KARNATAKA, INDIA</a:t>
            </a:r>
            <a:endParaRPr lang="en-IN" sz="1600" dirty="0">
              <a:effectLst/>
              <a:latin typeface="Times New Roman" panose="02020603050405020304" pitchFamily="18" charset="0"/>
              <a:ea typeface="Times New Roman" panose="02020603050405020304" pitchFamily="18" charset="0"/>
            </a:endParaRPr>
          </a:p>
          <a:p>
            <a:pPr algn="ctr">
              <a:lnSpc>
                <a:spcPct val="125000"/>
              </a:lnSpc>
            </a:pPr>
            <a:r>
              <a:rPr lang="en-GB" sz="1600" dirty="0">
                <a:effectLst/>
                <a:latin typeface="Times New Roman" panose="02020603050405020304" pitchFamily="18" charset="0"/>
                <a:ea typeface="Times New Roman" panose="02020603050405020304" pitchFamily="18" charset="0"/>
              </a:rPr>
              <a:t>SEPTEMBER 2022</a:t>
            </a:r>
            <a:endParaRPr lang="en-IN" sz="1600" dirty="0">
              <a:effectLst/>
              <a:latin typeface="Times New Roman" panose="02020603050405020304" pitchFamily="18" charset="0"/>
              <a:ea typeface="Times New Roman" panose="02020603050405020304" pitchFamily="18" charset="0"/>
            </a:endParaRPr>
          </a:p>
          <a:p>
            <a:endParaRPr lang="en-IN" dirty="0"/>
          </a:p>
        </p:txBody>
      </p:sp>
      <p:pic>
        <p:nvPicPr>
          <p:cNvPr id="12" name="Picture 11" descr="Logo&#10;&#10;Description automatically generated">
            <a:extLst>
              <a:ext uri="{FF2B5EF4-FFF2-40B4-BE49-F238E27FC236}">
                <a16:creationId xmlns:a16="http://schemas.microsoft.com/office/drawing/2014/main" id="{59C34480-6B29-0B9A-23A8-7C31B7677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859" y="4858140"/>
            <a:ext cx="1567964" cy="1814129"/>
          </a:xfrm>
          <a:prstGeom prst="rect">
            <a:avLst/>
          </a:prstGeom>
        </p:spPr>
      </p:pic>
    </p:spTree>
    <p:extLst>
      <p:ext uri="{BB962C8B-B14F-4D97-AF65-F5344CB8AC3E}">
        <p14:creationId xmlns:p14="http://schemas.microsoft.com/office/powerpoint/2010/main" val="350819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99C3DC1-743D-76EC-4F3C-E7C73836EF53}"/>
              </a:ext>
            </a:extLst>
          </p:cNvPr>
          <p:cNvSpPr txBox="1"/>
          <p:nvPr/>
        </p:nvSpPr>
        <p:spPr>
          <a:xfrm>
            <a:off x="863029" y="1012004"/>
            <a:ext cx="3416158" cy="47954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u="sng" kern="1200">
                <a:solidFill>
                  <a:srgbClr val="FFFFFF"/>
                </a:solidFill>
                <a:latin typeface="+mj-lt"/>
                <a:ea typeface="+mj-ea"/>
                <a:cs typeface="+mj-cs"/>
              </a:rPr>
              <a:t>FUTURE PLAN OF ACTION</a:t>
            </a:r>
            <a:r>
              <a:rPr lang="en-US" sz="4400" kern="1200">
                <a:solidFill>
                  <a:srgbClr val="FFFFFF"/>
                </a:solidFill>
                <a:latin typeface="+mj-lt"/>
                <a:ea typeface="+mj-ea"/>
                <a:cs typeface="+mj-cs"/>
              </a:rPr>
              <a:t>:</a:t>
            </a:r>
          </a:p>
        </p:txBody>
      </p:sp>
      <p:graphicFrame>
        <p:nvGraphicFramePr>
          <p:cNvPr id="7" name="TextBox 3">
            <a:extLst>
              <a:ext uri="{FF2B5EF4-FFF2-40B4-BE49-F238E27FC236}">
                <a16:creationId xmlns:a16="http://schemas.microsoft.com/office/drawing/2014/main" id="{A3C350DD-3A5B-45A8-E4A0-340EA4846C35}"/>
              </a:ext>
            </a:extLst>
          </p:cNvPr>
          <p:cNvGraphicFramePr/>
          <p:nvPr>
            <p:extLst>
              <p:ext uri="{D42A27DB-BD31-4B8C-83A1-F6EECF244321}">
                <p14:modId xmlns:p14="http://schemas.microsoft.com/office/powerpoint/2010/main" val="109220343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9177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Toy robots shaking hands">
            <a:extLst>
              <a:ext uri="{FF2B5EF4-FFF2-40B4-BE49-F238E27FC236}">
                <a16:creationId xmlns:a16="http://schemas.microsoft.com/office/drawing/2014/main" id="{36081B59-DB47-3AD7-E4DB-372FAC6DA1B7}"/>
              </a:ext>
            </a:extLst>
          </p:cNvPr>
          <p:cNvPicPr>
            <a:picLocks noChangeAspect="1"/>
          </p:cNvPicPr>
          <p:nvPr/>
        </p:nvPicPr>
        <p:blipFill rotWithShape="1">
          <a:blip r:embed="rId2"/>
          <a:srcRect l="24188" r="7840"/>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10" name="Freeform: Shape 9">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Shape 11">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6FAED6-07FC-5FFE-F620-FB2244C1DDB2}"/>
              </a:ext>
            </a:extLst>
          </p:cNvPr>
          <p:cNvSpPr>
            <a:spLocks noGrp="1"/>
          </p:cNvSpPr>
          <p:nvPr>
            <p:ph type="title"/>
          </p:nvPr>
        </p:nvSpPr>
        <p:spPr>
          <a:xfrm>
            <a:off x="6639116" y="742084"/>
            <a:ext cx="5353050" cy="1325563"/>
          </a:xfrm>
        </p:spPr>
        <p:txBody>
          <a:bodyPr>
            <a:normAutofit fontScale="90000"/>
          </a:bodyPr>
          <a:lstStyle/>
          <a:p>
            <a:r>
              <a:rPr lang="en-IN" sz="5400" u="sng" dirty="0"/>
              <a:t>EXPECTED OUTCOME </a:t>
            </a:r>
            <a:r>
              <a:rPr lang="en-IN" dirty="0"/>
              <a:t>:</a:t>
            </a:r>
            <a:endParaRPr lang="en-IN" u="sng" dirty="0"/>
          </a:p>
        </p:txBody>
      </p:sp>
      <p:sp>
        <p:nvSpPr>
          <p:cNvPr id="3" name="Content Placeholder 2">
            <a:extLst>
              <a:ext uri="{FF2B5EF4-FFF2-40B4-BE49-F238E27FC236}">
                <a16:creationId xmlns:a16="http://schemas.microsoft.com/office/drawing/2014/main" id="{470FEACC-B550-5FF2-8BE6-E1BF72927401}"/>
              </a:ext>
            </a:extLst>
          </p:cNvPr>
          <p:cNvSpPr>
            <a:spLocks noGrp="1"/>
          </p:cNvSpPr>
          <p:nvPr>
            <p:ph idx="1"/>
          </p:nvPr>
        </p:nvSpPr>
        <p:spPr>
          <a:xfrm>
            <a:off x="6771716" y="2176657"/>
            <a:ext cx="4819951" cy="3181684"/>
          </a:xfrm>
        </p:spPr>
        <p:txBody>
          <a:bodyPr anchor="t">
            <a:normAutofit/>
          </a:bodyPr>
          <a:lstStyle/>
          <a:p>
            <a:pPr marL="0" indent="0">
              <a:buNone/>
            </a:pPr>
            <a:r>
              <a:rPr lang="en-US" sz="2400" dirty="0">
                <a:latin typeface="Times New Roman" panose="02020603050405020304" pitchFamily="18" charset="0"/>
                <a:cs typeface="Times New Roman" panose="02020603050405020304" pitchFamily="18" charset="0"/>
              </a:rPr>
              <a:t>The expected outcome of the project is a Bluetooth controlled 2-wheel robot which can accumulate data through the sensors, distinguish between the different commands provided and move accordingly as desired by the user.</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76663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1B7954-4CDD-B590-A507-10FF20470B59}"/>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u="sng" dirty="0"/>
              <a:t>REFERENCES </a:t>
            </a:r>
            <a:r>
              <a:rPr lang="en-US" sz="5400" dirty="0"/>
              <a:t>:</a:t>
            </a:r>
            <a:endParaRPr lang="en-US" sz="5400" u="sng" dirty="0"/>
          </a:p>
        </p:txBody>
      </p:sp>
      <p:sp>
        <p:nvSpPr>
          <p:cNvPr id="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F09432-A44C-8420-999B-B9D1F9C319A3}"/>
              </a:ext>
            </a:extLst>
          </p:cNvPr>
          <p:cNvSpPr>
            <a:spLocks noGrp="1"/>
          </p:cNvSpPr>
          <p:nvPr>
            <p:ph idx="1"/>
          </p:nvPr>
        </p:nvSpPr>
        <p:spPr>
          <a:xfrm>
            <a:off x="640080" y="2872899"/>
            <a:ext cx="4243589" cy="3320668"/>
          </a:xfrm>
        </p:spPr>
        <p:txBody>
          <a:bodyPr vert="horz" lIns="91440" tIns="45720" rIns="91440" bIns="45720" rtlCol="0">
            <a:normAutofit/>
          </a:bodyPr>
          <a:lstStyle/>
          <a:p>
            <a:pPr marL="342900" lvl="0" indent="-342900">
              <a:buFont typeface="+mj-lt"/>
              <a:buAutoNum type="arabicPeriod"/>
            </a:pPr>
            <a:r>
              <a:rPr lang="en-GB" sz="2000" u="sng">
                <a:effectLst/>
                <a:latin typeface="Times New Roman" panose="02020603050405020304" pitchFamily="18" charset="0"/>
                <a:ea typeface="Times New Roman" panose="02020603050405020304" pitchFamily="18" charset="0"/>
                <a:hlinkClick r:id="rId2"/>
              </a:rPr>
              <a:t>https://circuitdigest.com/microcontroller-projects</a:t>
            </a:r>
            <a:endParaRPr lang="en-IN" sz="200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GB" sz="2000" u="sng">
                <a:effectLst/>
                <a:latin typeface="Times New Roman" panose="02020603050405020304" pitchFamily="18" charset="0"/>
                <a:ea typeface="Times New Roman" panose="02020603050405020304" pitchFamily="18" charset="0"/>
                <a:hlinkClick r:id="rId3"/>
              </a:rPr>
              <a:t>https://online.visual-paradigm.com/app/diagrams</a:t>
            </a:r>
            <a:endParaRPr lang="en-IN" sz="200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GB" sz="2000" u="sng">
                <a:effectLst/>
                <a:latin typeface="Times New Roman" panose="02020603050405020304" pitchFamily="18" charset="0"/>
                <a:ea typeface="Times New Roman" panose="02020603050405020304" pitchFamily="18" charset="0"/>
                <a:hlinkClick r:id="rId4"/>
              </a:rPr>
              <a:t>https://robotics.stackexchange.com/</a:t>
            </a:r>
            <a:endParaRPr lang="en-IN" sz="200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GB" sz="2000" u="sng">
                <a:effectLst/>
                <a:latin typeface="Times New Roman" panose="02020603050405020304" pitchFamily="18" charset="0"/>
                <a:ea typeface="Times New Roman" panose="02020603050405020304" pitchFamily="18" charset="0"/>
                <a:hlinkClick r:id="rId5"/>
              </a:rPr>
              <a:t>https://www2.keil.com/mdk5/learn</a:t>
            </a:r>
            <a:endParaRPr lang="en-IN" sz="200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GB" sz="2000">
                <a:effectLst/>
                <a:latin typeface="Times New Roman" panose="02020603050405020304" pitchFamily="18" charset="0"/>
                <a:ea typeface="Times New Roman" panose="02020603050405020304" pitchFamily="18" charset="0"/>
              </a:rPr>
              <a:t>https://components101.com/wireless/hc-05-bluetooth-module</a:t>
            </a:r>
            <a:endParaRPr lang="en-IN" sz="2000">
              <a:effectLst/>
              <a:latin typeface="Times New Roman" panose="02020603050405020304" pitchFamily="18" charset="0"/>
              <a:ea typeface="Times New Roman" panose="02020603050405020304" pitchFamily="18" charset="0"/>
            </a:endParaRPr>
          </a:p>
          <a:p>
            <a:r>
              <a:rPr lang="en-GB" sz="2000">
                <a:effectLst/>
                <a:latin typeface="Times New Roman" panose="02020603050405020304" pitchFamily="18" charset="0"/>
                <a:ea typeface="Times New Roman" panose="02020603050405020304" pitchFamily="18" charset="0"/>
              </a:rPr>
              <a:t> </a:t>
            </a:r>
            <a:endParaRPr lang="en-IN" sz="2000">
              <a:effectLst/>
              <a:latin typeface="Times New Roman" panose="02020603050405020304" pitchFamily="18" charset="0"/>
              <a:ea typeface="Times New Roman" panose="02020603050405020304" pitchFamily="18" charset="0"/>
            </a:endParaRPr>
          </a:p>
        </p:txBody>
      </p:sp>
      <p:pic>
        <p:nvPicPr>
          <p:cNvPr id="5" name="Picture 4" descr="Computer Generated Lights">
            <a:extLst>
              <a:ext uri="{FF2B5EF4-FFF2-40B4-BE49-F238E27FC236}">
                <a16:creationId xmlns:a16="http://schemas.microsoft.com/office/drawing/2014/main" id="{DD25232C-9740-3D08-C93F-6F1E27096178}"/>
              </a:ext>
            </a:extLst>
          </p:cNvPr>
          <p:cNvPicPr>
            <a:picLocks noChangeAspect="1"/>
          </p:cNvPicPr>
          <p:nvPr/>
        </p:nvPicPr>
        <p:blipFill rotWithShape="1">
          <a:blip r:embed="rId6"/>
          <a:srcRect l="7230" r="1854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5773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17C01-F5B0-272E-BBBD-8ABF1C1A252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SUBMITTED BY:</a:t>
            </a:r>
          </a:p>
        </p:txBody>
      </p:sp>
      <p:graphicFrame>
        <p:nvGraphicFramePr>
          <p:cNvPr id="4" name="Table 4">
            <a:extLst>
              <a:ext uri="{FF2B5EF4-FFF2-40B4-BE49-F238E27FC236}">
                <a16:creationId xmlns:a16="http://schemas.microsoft.com/office/drawing/2014/main" id="{CC0A9898-27B5-FF02-B5C5-5F0D3FA5F6F3}"/>
              </a:ext>
            </a:extLst>
          </p:cNvPr>
          <p:cNvGraphicFramePr>
            <a:graphicFrameLocks noGrp="1"/>
          </p:cNvGraphicFramePr>
          <p:nvPr>
            <p:extLst>
              <p:ext uri="{D42A27DB-BD31-4B8C-83A1-F6EECF244321}">
                <p14:modId xmlns:p14="http://schemas.microsoft.com/office/powerpoint/2010/main" val="474969663"/>
              </p:ext>
            </p:extLst>
          </p:nvPr>
        </p:nvGraphicFramePr>
        <p:xfrm>
          <a:off x="4962618" y="1127464"/>
          <a:ext cx="7004481" cy="4350058"/>
        </p:xfrm>
        <a:graphic>
          <a:graphicData uri="http://schemas.openxmlformats.org/drawingml/2006/table">
            <a:tbl>
              <a:tblPr firstRow="1" bandRow="1">
                <a:tableStyleId>{073A0DAA-6AF3-43AB-8588-CEC1D06C72B9}</a:tableStyleId>
              </a:tblPr>
              <a:tblGrid>
                <a:gridCol w="2151464">
                  <a:extLst>
                    <a:ext uri="{9D8B030D-6E8A-4147-A177-3AD203B41FA5}">
                      <a16:colId xmlns:a16="http://schemas.microsoft.com/office/drawing/2014/main" val="271649805"/>
                    </a:ext>
                  </a:extLst>
                </a:gridCol>
                <a:gridCol w="2441789">
                  <a:extLst>
                    <a:ext uri="{9D8B030D-6E8A-4147-A177-3AD203B41FA5}">
                      <a16:colId xmlns:a16="http://schemas.microsoft.com/office/drawing/2014/main" val="1703520109"/>
                    </a:ext>
                  </a:extLst>
                </a:gridCol>
                <a:gridCol w="2411228">
                  <a:extLst>
                    <a:ext uri="{9D8B030D-6E8A-4147-A177-3AD203B41FA5}">
                      <a16:colId xmlns:a16="http://schemas.microsoft.com/office/drawing/2014/main" val="2082881523"/>
                    </a:ext>
                  </a:extLst>
                </a:gridCol>
              </a:tblGrid>
              <a:tr h="1006293">
                <a:tc>
                  <a:txBody>
                    <a:bodyPr/>
                    <a:lstStyle/>
                    <a:p>
                      <a:r>
                        <a:rPr lang="en-IN" sz="2000" b="0" u="sng" dirty="0">
                          <a:solidFill>
                            <a:schemeClr val="tx1"/>
                          </a:solidFill>
                        </a:rPr>
                        <a:t>STUDENT NAME</a:t>
                      </a:r>
                      <a:r>
                        <a:rPr lang="en-IN" sz="2000" b="0" dirty="0">
                          <a:solidFill>
                            <a:schemeClr val="tx1"/>
                          </a:solidFill>
                        </a:rPr>
                        <a:t>:</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2000" b="0" u="sng" dirty="0">
                          <a:solidFill>
                            <a:schemeClr val="tx1"/>
                          </a:solidFill>
                        </a:rPr>
                        <a:t>REGISTRATION NUMBER</a:t>
                      </a:r>
                      <a:r>
                        <a:rPr lang="en-IN" sz="2000" b="0" dirty="0">
                          <a:solidFill>
                            <a:schemeClr val="tx1"/>
                          </a:solidFill>
                        </a:rPr>
                        <a:t>:</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2000" b="0" u="sng" dirty="0">
                          <a:solidFill>
                            <a:schemeClr val="tx1"/>
                          </a:solidFill>
                        </a:rPr>
                        <a:t>SECTION-ROLL NUMBER</a:t>
                      </a:r>
                      <a:r>
                        <a:rPr lang="en-IN" sz="2000" b="0" dirty="0">
                          <a:solidFill>
                            <a:schemeClr val="tx1"/>
                          </a:solidFill>
                        </a:rPr>
                        <a:t>:</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0357854"/>
                  </a:ext>
                </a:extLst>
              </a:tr>
              <a:tr h="1017230">
                <a:tc>
                  <a:txBody>
                    <a:bodyPr/>
                    <a:lstStyle/>
                    <a:p>
                      <a:pPr algn="l"/>
                      <a:r>
                        <a:rPr lang="en-IN" sz="2000" b="0">
                          <a:solidFill>
                            <a:schemeClr val="tx1"/>
                          </a:solidFill>
                        </a:rPr>
                        <a:t>VIRUPAAKSH VIVEK LAKHOTIA</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0">
                          <a:solidFill>
                            <a:schemeClr val="tx1"/>
                          </a:solidFill>
                        </a:rPr>
                        <a:t>190907234</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0">
                          <a:solidFill>
                            <a:schemeClr val="tx1"/>
                          </a:solidFill>
                        </a:rPr>
                        <a:t>1</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4698319"/>
                  </a:ext>
                </a:extLst>
              </a:tr>
              <a:tr h="721905">
                <a:tc>
                  <a:txBody>
                    <a:bodyPr/>
                    <a:lstStyle/>
                    <a:p>
                      <a:pPr algn="l"/>
                      <a:r>
                        <a:rPr lang="en-IN" sz="2000" b="0">
                          <a:solidFill>
                            <a:schemeClr val="tx1"/>
                          </a:solidFill>
                        </a:rPr>
                        <a:t>JASON PEREIRA</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0">
                          <a:solidFill>
                            <a:schemeClr val="tx1"/>
                          </a:solidFill>
                        </a:rPr>
                        <a:t>200907008</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0">
                          <a:solidFill>
                            <a:schemeClr val="tx1"/>
                          </a:solidFill>
                        </a:rPr>
                        <a:t>2</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771189"/>
                  </a:ext>
                </a:extLst>
              </a:tr>
              <a:tr h="598337">
                <a:tc>
                  <a:txBody>
                    <a:bodyPr/>
                    <a:lstStyle/>
                    <a:p>
                      <a:pPr algn="l"/>
                      <a:r>
                        <a:rPr lang="en-IN" sz="2000" b="0">
                          <a:solidFill>
                            <a:schemeClr val="tx1"/>
                          </a:solidFill>
                        </a:rPr>
                        <a:t>ARK VERMA</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0">
                          <a:solidFill>
                            <a:schemeClr val="tx1"/>
                          </a:solidFill>
                        </a:rPr>
                        <a:t>200907126</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0">
                          <a:solidFill>
                            <a:schemeClr val="tx1"/>
                          </a:solidFill>
                        </a:rPr>
                        <a:t>20</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108589"/>
                  </a:ext>
                </a:extLst>
              </a:tr>
              <a:tr h="1006293">
                <a:tc>
                  <a:txBody>
                    <a:bodyPr/>
                    <a:lstStyle/>
                    <a:p>
                      <a:pPr algn="l"/>
                      <a:r>
                        <a:rPr lang="en-IN" sz="2000" b="0">
                          <a:solidFill>
                            <a:schemeClr val="tx1"/>
                          </a:solidFill>
                        </a:rPr>
                        <a:t>MANAS CHOUDHARY</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0">
                          <a:solidFill>
                            <a:schemeClr val="tx1"/>
                          </a:solidFill>
                        </a:rPr>
                        <a:t>200907154</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22</a:t>
                      </a:r>
                    </a:p>
                  </a:txBody>
                  <a:tcPr marL="102935" marR="102935" marT="51468" marB="514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2591179"/>
                  </a:ext>
                </a:extLst>
              </a:tr>
            </a:tbl>
          </a:graphicData>
        </a:graphic>
      </p:graphicFrame>
    </p:spTree>
    <p:extLst>
      <p:ext uri="{BB962C8B-B14F-4D97-AF65-F5344CB8AC3E}">
        <p14:creationId xmlns:p14="http://schemas.microsoft.com/office/powerpoint/2010/main" val="3251086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A62E1-CD67-8AA4-A581-4793F1338F55}"/>
              </a:ext>
            </a:extLst>
          </p:cNvPr>
          <p:cNvSpPr>
            <a:spLocks noGrp="1"/>
          </p:cNvSpPr>
          <p:nvPr>
            <p:ph type="title"/>
          </p:nvPr>
        </p:nvSpPr>
        <p:spPr>
          <a:xfrm>
            <a:off x="717422" y="1967266"/>
            <a:ext cx="3359278" cy="2547257"/>
          </a:xfrm>
          <a:noFill/>
        </p:spPr>
        <p:txBody>
          <a:bodyPr vert="horz" lIns="91440" tIns="45720" rIns="91440" bIns="45720" rtlCol="0" anchor="ctr">
            <a:normAutofit/>
          </a:bodyPr>
          <a:lstStyle/>
          <a:p>
            <a:pPr algn="ctr"/>
            <a:r>
              <a:rPr lang="en-US" u="sng" kern="1200" dirty="0">
                <a:solidFill>
                  <a:srgbClr val="FFFFFF"/>
                </a:solidFill>
                <a:latin typeface="+mj-lt"/>
                <a:ea typeface="+mj-ea"/>
                <a:cs typeface="+mj-cs"/>
              </a:rPr>
              <a:t>OBJECTIVE </a:t>
            </a:r>
            <a:r>
              <a:rPr lang="en-US" kern="1200" dirty="0">
                <a:solidFill>
                  <a:srgbClr val="FFFFFF"/>
                </a:solidFill>
                <a:latin typeface="+mj-lt"/>
                <a:ea typeface="+mj-ea"/>
                <a:cs typeface="+mj-cs"/>
              </a:rPr>
              <a:t>:</a:t>
            </a:r>
            <a:r>
              <a:rPr lang="en-US" sz="3600" kern="1200" dirty="0">
                <a:solidFill>
                  <a:srgbClr val="FFFFFF"/>
                </a:solidFill>
                <a:latin typeface="+mj-lt"/>
                <a:ea typeface="+mj-ea"/>
                <a:cs typeface="+mj-cs"/>
              </a:rPr>
              <a:t> </a:t>
            </a:r>
            <a:endParaRPr lang="en-US" sz="3600" u="sng" kern="1200" dirty="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0391B08F-0283-49C9-65D8-5068C66B5911}"/>
              </a:ext>
            </a:extLst>
          </p:cNvPr>
          <p:cNvGraphicFramePr>
            <a:graphicFrameLocks noGrp="1"/>
          </p:cNvGraphicFramePr>
          <p:nvPr>
            <p:ph idx="1"/>
            <p:extLst>
              <p:ext uri="{D42A27DB-BD31-4B8C-83A1-F6EECF244321}">
                <p14:modId xmlns:p14="http://schemas.microsoft.com/office/powerpoint/2010/main" val="1409161240"/>
              </p:ext>
            </p:extLst>
          </p:nvPr>
        </p:nvGraphicFramePr>
        <p:xfrm>
          <a:off x="4234528" y="0"/>
          <a:ext cx="7957472"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433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59F5BF-CE96-A753-3386-7C003B600434}"/>
              </a:ext>
            </a:extLst>
          </p:cNvPr>
          <p:cNvSpPr>
            <a:spLocks noGrp="1"/>
          </p:cNvSpPr>
          <p:nvPr>
            <p:ph type="title"/>
          </p:nvPr>
        </p:nvSpPr>
        <p:spPr>
          <a:xfrm>
            <a:off x="966952" y="1204108"/>
            <a:ext cx="2669406" cy="1781175"/>
          </a:xfrm>
        </p:spPr>
        <p:txBody>
          <a:bodyPr>
            <a:normAutofit/>
          </a:bodyPr>
          <a:lstStyle/>
          <a:p>
            <a:r>
              <a:rPr lang="en-IN" u="sng" dirty="0">
                <a:solidFill>
                  <a:srgbClr val="FFFFFF"/>
                </a:solidFill>
              </a:rPr>
              <a:t>BLOCK DIAGRAM </a:t>
            </a:r>
            <a:r>
              <a:rPr lang="en-IN" sz="3200" dirty="0">
                <a:solidFill>
                  <a:srgbClr val="FFFFFF"/>
                </a:solidFill>
              </a:rPr>
              <a:t>:</a:t>
            </a:r>
            <a:endParaRPr lang="en-IN" sz="3200" u="sng" dirty="0">
              <a:solidFill>
                <a:srgbClr val="FFFFFF"/>
              </a:solidFill>
            </a:endParaRPr>
          </a:p>
        </p:txBody>
      </p:sp>
      <p:sp>
        <p:nvSpPr>
          <p:cNvPr id="3" name="Content Placeholder 2">
            <a:extLst>
              <a:ext uri="{FF2B5EF4-FFF2-40B4-BE49-F238E27FC236}">
                <a16:creationId xmlns:a16="http://schemas.microsoft.com/office/drawing/2014/main" id="{E98503FD-B762-AFFB-9E3D-ACD71F3EF494}"/>
              </a:ext>
            </a:extLst>
          </p:cNvPr>
          <p:cNvSpPr>
            <a:spLocks noGrp="1"/>
          </p:cNvSpPr>
          <p:nvPr>
            <p:ph idx="1"/>
          </p:nvPr>
        </p:nvSpPr>
        <p:spPr>
          <a:xfrm>
            <a:off x="5815176" y="5404672"/>
            <a:ext cx="5643399" cy="635845"/>
          </a:xfrm>
        </p:spPr>
        <p:txBody>
          <a:bodyPr>
            <a:normAutofit/>
          </a:bodyPr>
          <a:lstStyle/>
          <a:p>
            <a:pPr marL="0" indent="0">
              <a:buNone/>
            </a:pPr>
            <a:r>
              <a:rPr lang="en-US" sz="2000" dirty="0"/>
              <a:t>Block Diagram of Bluetooth controlled robot </a:t>
            </a:r>
          </a:p>
          <a:p>
            <a:endParaRPr lang="en-IN" sz="1600" dirty="0"/>
          </a:p>
        </p:txBody>
      </p:sp>
      <p:pic>
        <p:nvPicPr>
          <p:cNvPr id="4" name="Picture 3">
            <a:extLst>
              <a:ext uri="{FF2B5EF4-FFF2-40B4-BE49-F238E27FC236}">
                <a16:creationId xmlns:a16="http://schemas.microsoft.com/office/drawing/2014/main" id="{11D77F2A-8921-265D-03D7-7D70E4A17A75}"/>
              </a:ext>
            </a:extLst>
          </p:cNvPr>
          <p:cNvPicPr>
            <a:picLocks noChangeAspect="1"/>
          </p:cNvPicPr>
          <p:nvPr/>
        </p:nvPicPr>
        <p:blipFill>
          <a:blip r:embed="rId2"/>
          <a:stretch>
            <a:fillRect/>
          </a:stretch>
        </p:blipFill>
        <p:spPr>
          <a:xfrm>
            <a:off x="4146320" y="514351"/>
            <a:ext cx="8023234" cy="4810124"/>
          </a:xfrm>
          <a:prstGeom prst="rect">
            <a:avLst/>
          </a:prstGeom>
        </p:spPr>
      </p:pic>
    </p:spTree>
    <p:extLst>
      <p:ext uri="{BB962C8B-B14F-4D97-AF65-F5344CB8AC3E}">
        <p14:creationId xmlns:p14="http://schemas.microsoft.com/office/powerpoint/2010/main" val="741632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7F98-BAB1-A509-588B-4AD69F4D4471}"/>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SOFTWARE DETAILS</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omputer script on a screen">
            <a:extLst>
              <a:ext uri="{FF2B5EF4-FFF2-40B4-BE49-F238E27FC236}">
                <a16:creationId xmlns:a16="http://schemas.microsoft.com/office/drawing/2014/main" id="{371FF2BB-B4A7-D10D-516D-601108720C2D}"/>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94208125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9E20160-FC9A-B25D-2C43-217369B4217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u="sng" kern="1200">
                <a:solidFill>
                  <a:srgbClr val="FFFFFF"/>
                </a:solidFill>
                <a:latin typeface="+mj-lt"/>
                <a:ea typeface="+mj-ea"/>
                <a:cs typeface="+mj-cs"/>
              </a:rPr>
              <a:t>CODE</a:t>
            </a:r>
            <a:r>
              <a:rPr lang="en-US" sz="4000" kern="1200">
                <a:solidFill>
                  <a:srgbClr val="FFFFFF"/>
                </a:solidFill>
                <a:latin typeface="+mj-lt"/>
                <a:ea typeface="+mj-ea"/>
                <a:cs typeface="+mj-cs"/>
              </a:rPr>
              <a:t>:</a:t>
            </a:r>
          </a:p>
        </p:txBody>
      </p:sp>
      <p:pic>
        <p:nvPicPr>
          <p:cNvPr id="4" name="Content Placeholder 3" descr="Text&#10;&#10;Description automatically generated">
            <a:extLst>
              <a:ext uri="{FF2B5EF4-FFF2-40B4-BE49-F238E27FC236}">
                <a16:creationId xmlns:a16="http://schemas.microsoft.com/office/drawing/2014/main" id="{6DD43563-6E01-48CD-D39C-D6849D39E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079" y="1135641"/>
            <a:ext cx="7934166" cy="4798434"/>
          </a:xfrm>
          <a:prstGeom prst="rect">
            <a:avLst/>
          </a:prstGeom>
        </p:spPr>
      </p:pic>
    </p:spTree>
    <p:extLst>
      <p:ext uri="{BB962C8B-B14F-4D97-AF65-F5344CB8AC3E}">
        <p14:creationId xmlns:p14="http://schemas.microsoft.com/office/powerpoint/2010/main" val="394186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 name="Rectangle 3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F890433-DA9C-F32A-B330-4487BDC668CC}"/>
              </a:ext>
            </a:extLst>
          </p:cNvPr>
          <p:cNvSpPr>
            <a:spLocks noGrp="1"/>
          </p:cNvSpPr>
          <p:nvPr>
            <p:ph type="title"/>
          </p:nvPr>
        </p:nvSpPr>
        <p:spPr>
          <a:xfrm>
            <a:off x="699714" y="353160"/>
            <a:ext cx="7091300" cy="898581"/>
          </a:xfrm>
          <a:prstGeom prst="ellipse">
            <a:avLst/>
          </a:prstGeom>
        </p:spPr>
        <p:txBody>
          <a:bodyPr vert="horz" lIns="91440" tIns="45720" rIns="91440" bIns="45720" rtlCol="0" anchor="ctr">
            <a:normAutofit/>
          </a:bodyPr>
          <a:lstStyle/>
          <a:p>
            <a:r>
              <a:rPr lang="en-US" sz="3700" u="sng">
                <a:solidFill>
                  <a:srgbClr val="FFFFFF"/>
                </a:solidFill>
              </a:rPr>
              <a:t>Code</a:t>
            </a:r>
          </a:p>
        </p:txBody>
      </p:sp>
      <p:pic>
        <p:nvPicPr>
          <p:cNvPr id="8" name="Content Placeholder 7" descr="Graphical user interface, text, application&#10;&#10;Description automatically generated">
            <a:extLst>
              <a:ext uri="{FF2B5EF4-FFF2-40B4-BE49-F238E27FC236}">
                <a16:creationId xmlns:a16="http://schemas.microsoft.com/office/drawing/2014/main" id="{4F3DCA45-33B1-DE98-FDD1-6BB32996FA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0713" y="1770995"/>
            <a:ext cx="5468637" cy="4908102"/>
          </a:xfrm>
          <a:prstGeom prst="rect">
            <a:avLst/>
          </a:prstGeom>
          <a:ln>
            <a:solidFill>
              <a:schemeClr val="tx1"/>
            </a:solidFill>
          </a:ln>
        </p:spPr>
      </p:pic>
      <p:pic>
        <p:nvPicPr>
          <p:cNvPr id="10" name="Content Placeholder 9" descr="Graphical user interface&#10;&#10;Description automatically generated with medium confidence">
            <a:extLst>
              <a:ext uri="{FF2B5EF4-FFF2-40B4-BE49-F238E27FC236}">
                <a16:creationId xmlns:a16="http://schemas.microsoft.com/office/drawing/2014/main" id="{1F93A1BD-76DC-ECE2-7DD1-15BF47F7BD5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90063" y="1762926"/>
            <a:ext cx="3681446" cy="4908595"/>
          </a:xfrm>
          <a:prstGeom prst="rect">
            <a:avLst/>
          </a:prstGeom>
          <a:ln w="3175">
            <a:solidFill>
              <a:schemeClr val="tx1"/>
            </a:solidFill>
          </a:ln>
        </p:spPr>
      </p:pic>
    </p:spTree>
    <p:extLst>
      <p:ext uri="{BB962C8B-B14F-4D97-AF65-F5344CB8AC3E}">
        <p14:creationId xmlns:p14="http://schemas.microsoft.com/office/powerpoint/2010/main" val="165355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F8DE1615-986B-266A-703E-E5CBBB81BA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580" y="391960"/>
            <a:ext cx="6882810" cy="6074080"/>
          </a:xfrm>
          <a:prstGeom prst="rect">
            <a:avLst/>
          </a:prstGeom>
        </p:spPr>
      </p:pic>
      <p:grpSp>
        <p:nvGrpSpPr>
          <p:cNvPr id="14" name="Group 1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8400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6C40F-DD05-70B8-3807-1D0EAAD3136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latin typeface="+mj-lt"/>
                <a:ea typeface="+mj-ea"/>
                <a:cs typeface="+mj-cs"/>
              </a:rPr>
              <a:t>PARTIAL RESULTS</a:t>
            </a:r>
            <a:br>
              <a:rPr lang="en-US" sz="3000" kern="1200">
                <a:solidFill>
                  <a:schemeClr val="bg1"/>
                </a:solidFill>
                <a:latin typeface="+mj-lt"/>
                <a:ea typeface="+mj-ea"/>
                <a:cs typeface="+mj-cs"/>
              </a:rPr>
            </a:br>
            <a:r>
              <a:rPr lang="en-US" sz="3000" kern="1200">
                <a:solidFill>
                  <a:schemeClr val="bg1"/>
                </a:solidFill>
                <a:latin typeface="+mj-lt"/>
                <a:ea typeface="+mj-ea"/>
                <a:cs typeface="+mj-cs"/>
              </a:rPr>
              <a:t>(SOFTWARE SIMULATIONS):</a:t>
            </a:r>
          </a:p>
        </p:txBody>
      </p:sp>
      <p:cxnSp>
        <p:nvCxnSpPr>
          <p:cNvPr id="46" name="Straight Connector 4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WhatsApp Video 2022-09-29 at 12.25.51">
            <a:hlinkClick r:id="" action="ppaction://media"/>
            <a:extLst>
              <a:ext uri="{FF2B5EF4-FFF2-40B4-BE49-F238E27FC236}">
                <a16:creationId xmlns:a16="http://schemas.microsoft.com/office/drawing/2014/main" id="{C9592383-D4F9-1D74-5983-A9D655B536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6631" y="2427541"/>
            <a:ext cx="8883639" cy="3997637"/>
          </a:xfrm>
          <a:prstGeom prst="rect">
            <a:avLst/>
          </a:prstGeom>
        </p:spPr>
      </p:pic>
    </p:spTree>
    <p:extLst>
      <p:ext uri="{BB962C8B-B14F-4D97-AF65-F5344CB8AC3E}">
        <p14:creationId xmlns:p14="http://schemas.microsoft.com/office/powerpoint/2010/main" val="24672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TotalTime>
  <Words>370</Words>
  <Application>Microsoft Office PowerPoint</Application>
  <PresentationFormat>Widescreen</PresentationFormat>
  <Paragraphs>49</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MP PROJECT END-SEM REPORT</vt:lpstr>
      <vt:lpstr>SUBMITTED BY:</vt:lpstr>
      <vt:lpstr>OBJECTIVE : </vt:lpstr>
      <vt:lpstr>BLOCK DIAGRAM :</vt:lpstr>
      <vt:lpstr>SOFTWARE DETAILS</vt:lpstr>
      <vt:lpstr>CODE:</vt:lpstr>
      <vt:lpstr>Code</vt:lpstr>
      <vt:lpstr>PowerPoint Presentation</vt:lpstr>
      <vt:lpstr>PARTIAL RESULTS (SOFTWARE SIMULATIONS):</vt:lpstr>
      <vt:lpstr>PowerPoint Presentation</vt:lpstr>
      <vt:lpstr>EXPECTED OUTCOME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PROJECT MID-SEM REPORT</dc:title>
  <dc:creator>Anu Ark</dc:creator>
  <cp:lastModifiedBy>MANAS CHOUDHARY - 200907154</cp:lastModifiedBy>
  <cp:revision>9</cp:revision>
  <dcterms:created xsi:type="dcterms:W3CDTF">2022-09-28T05:31:26Z</dcterms:created>
  <dcterms:modified xsi:type="dcterms:W3CDTF">2022-11-03T11:25:52Z</dcterms:modified>
</cp:coreProperties>
</file>